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00" r:id="rId1"/>
    <p:sldMasterId id="2147484417" r:id="rId2"/>
  </p:sldMasterIdLst>
  <p:notesMasterIdLst>
    <p:notesMasterId r:id="rId17"/>
  </p:notesMasterIdLst>
  <p:sldIdLst>
    <p:sldId id="275" r:id="rId3"/>
    <p:sldId id="273" r:id="rId4"/>
    <p:sldId id="274" r:id="rId5"/>
    <p:sldId id="258" r:id="rId6"/>
    <p:sldId id="261" r:id="rId7"/>
    <p:sldId id="260" r:id="rId8"/>
    <p:sldId id="269" r:id="rId9"/>
    <p:sldId id="270" r:id="rId10"/>
    <p:sldId id="266" r:id="rId11"/>
    <p:sldId id="267" r:id="rId12"/>
    <p:sldId id="262" r:id="rId13"/>
    <p:sldId id="271" r:id="rId14"/>
    <p:sldId id="272" r:id="rId15"/>
    <p:sldId id="265"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76826"/>
    <a:srgbClr val="008000"/>
    <a:srgbClr val="339933"/>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4B3D97-8891-49C2-AC2A-6674827C9148}" v="32" dt="2019-03-11T15:01:35.580"/>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3837" autoAdjust="0"/>
  </p:normalViewPr>
  <p:slideViewPr>
    <p:cSldViewPr snapToGrid="0">
      <p:cViewPr varScale="1">
        <p:scale>
          <a:sx n="103" d="100"/>
          <a:sy n="103" d="100"/>
        </p:scale>
        <p:origin x="91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A95623-726F-42E7-A98C-409BECED77CA}" type="datetimeFigureOut">
              <a:rPr lang="it-IT" smtClean="0"/>
              <a:t>28/03/2019</a:t>
            </a:fld>
            <a:endParaRPr lang="it-IT" dirty="0"/>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dirty="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dirty="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6DC7DD-F44B-4B7C-948F-1C08F4B523B2}" type="slidenum">
              <a:rPr lang="it-IT" smtClean="0"/>
              <a:t>‹N›</a:t>
            </a:fld>
            <a:endParaRPr lang="it-IT" dirty="0"/>
          </a:p>
        </p:txBody>
      </p:sp>
    </p:spTree>
    <p:extLst>
      <p:ext uri="{BB962C8B-B14F-4D97-AF65-F5344CB8AC3E}">
        <p14:creationId xmlns:p14="http://schemas.microsoft.com/office/powerpoint/2010/main" val="2300467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685800" y="1143000"/>
            <a:ext cx="5486400" cy="3086100"/>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FA6DC7DD-F44B-4B7C-948F-1C08F4B523B2}" type="slidenum">
              <a:rPr lang="it-IT" smtClean="0"/>
              <a:t>10</a:t>
            </a:fld>
            <a:endParaRPr lang="it-IT" dirty="0"/>
          </a:p>
        </p:txBody>
      </p:sp>
    </p:spTree>
    <p:extLst>
      <p:ext uri="{BB962C8B-B14F-4D97-AF65-F5344CB8AC3E}">
        <p14:creationId xmlns:p14="http://schemas.microsoft.com/office/powerpoint/2010/main" val="3173834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945969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025700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908926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7400767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005479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7653597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‹N›</a:t>
            </a:fld>
            <a:endParaRPr lang="en-US" dirty="0"/>
          </a:p>
        </p:txBody>
      </p:sp>
    </p:spTree>
    <p:extLst>
      <p:ext uri="{BB962C8B-B14F-4D97-AF65-F5344CB8AC3E}">
        <p14:creationId xmlns:p14="http://schemas.microsoft.com/office/powerpoint/2010/main" val="1309219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2756336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7374FA0E-2AF0-49E4-9166-9DA135B3E416}" type="datetimeFigureOut">
              <a:rPr lang="it-IT" smtClean="0"/>
              <a:t>28/03/2019</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EB6B93DE-433D-4C34-8F56-FDCD0C0170EC}" type="slidenum">
              <a:rPr lang="it-IT" smtClean="0"/>
              <a:t>‹N›</a:t>
            </a:fld>
            <a:endParaRPr lang="it-IT" dirty="0"/>
          </a:p>
        </p:txBody>
      </p:sp>
    </p:spTree>
    <p:extLst>
      <p:ext uri="{BB962C8B-B14F-4D97-AF65-F5344CB8AC3E}">
        <p14:creationId xmlns:p14="http://schemas.microsoft.com/office/powerpoint/2010/main" val="40905746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374FA0E-2AF0-49E4-9166-9DA135B3E416}" type="datetimeFigureOut">
              <a:rPr lang="it-IT" smtClean="0"/>
              <a:t>28/03/2019</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EB6B93DE-433D-4C34-8F56-FDCD0C0170EC}" type="slidenum">
              <a:rPr lang="it-IT" smtClean="0"/>
              <a:t>‹N›</a:t>
            </a:fld>
            <a:endParaRPr lang="it-IT" dirty="0"/>
          </a:p>
        </p:txBody>
      </p:sp>
    </p:spTree>
    <p:extLst>
      <p:ext uri="{BB962C8B-B14F-4D97-AF65-F5344CB8AC3E}">
        <p14:creationId xmlns:p14="http://schemas.microsoft.com/office/powerpoint/2010/main" val="32540893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7374FA0E-2AF0-49E4-9166-9DA135B3E416}" type="datetimeFigureOut">
              <a:rPr lang="it-IT" smtClean="0"/>
              <a:t>28/03/2019</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EB6B93DE-433D-4C34-8F56-FDCD0C0170EC}" type="slidenum">
              <a:rPr lang="it-IT" smtClean="0"/>
              <a:t>‹N›</a:t>
            </a:fld>
            <a:endParaRPr lang="it-IT" dirty="0"/>
          </a:p>
        </p:txBody>
      </p:sp>
    </p:spTree>
    <p:extLst>
      <p:ext uri="{BB962C8B-B14F-4D97-AF65-F5344CB8AC3E}">
        <p14:creationId xmlns:p14="http://schemas.microsoft.com/office/powerpoint/2010/main" val="1420281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7825972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7374FA0E-2AF0-49E4-9166-9DA135B3E416}" type="datetimeFigureOut">
              <a:rPr lang="it-IT" smtClean="0"/>
              <a:t>28/03/2019</a:t>
            </a:fld>
            <a:endParaRPr lang="it-IT" dirty="0"/>
          </a:p>
        </p:txBody>
      </p:sp>
      <p:sp>
        <p:nvSpPr>
          <p:cNvPr id="6" name="Footer Placeholder 5"/>
          <p:cNvSpPr>
            <a:spLocks noGrp="1"/>
          </p:cNvSpPr>
          <p:nvPr>
            <p:ph type="ftr" sz="quarter" idx="11"/>
          </p:nvPr>
        </p:nvSpPr>
        <p:spPr/>
        <p:txBody>
          <a:bodyPr/>
          <a:lstStyle/>
          <a:p>
            <a:endParaRPr lang="it-IT" dirty="0"/>
          </a:p>
        </p:txBody>
      </p:sp>
      <p:sp>
        <p:nvSpPr>
          <p:cNvPr id="7" name="Slide Number Placeholder 6"/>
          <p:cNvSpPr>
            <a:spLocks noGrp="1"/>
          </p:cNvSpPr>
          <p:nvPr>
            <p:ph type="sldNum" sz="quarter" idx="12"/>
          </p:nvPr>
        </p:nvSpPr>
        <p:spPr/>
        <p:txBody>
          <a:bodyPr/>
          <a:lstStyle/>
          <a:p>
            <a:fld id="{EB6B93DE-433D-4C34-8F56-FDCD0C0170EC}" type="slidenum">
              <a:rPr lang="it-IT" smtClean="0"/>
              <a:t>‹N›</a:t>
            </a:fld>
            <a:endParaRPr lang="it-IT" dirty="0"/>
          </a:p>
        </p:txBody>
      </p:sp>
    </p:spTree>
    <p:extLst>
      <p:ext uri="{BB962C8B-B14F-4D97-AF65-F5344CB8AC3E}">
        <p14:creationId xmlns:p14="http://schemas.microsoft.com/office/powerpoint/2010/main" val="36884484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7374FA0E-2AF0-49E4-9166-9DA135B3E416}" type="datetimeFigureOut">
              <a:rPr lang="it-IT" smtClean="0"/>
              <a:t>28/03/2019</a:t>
            </a:fld>
            <a:endParaRPr lang="it-IT" dirty="0"/>
          </a:p>
        </p:txBody>
      </p:sp>
      <p:sp>
        <p:nvSpPr>
          <p:cNvPr id="8" name="Footer Placeholder 7"/>
          <p:cNvSpPr>
            <a:spLocks noGrp="1"/>
          </p:cNvSpPr>
          <p:nvPr>
            <p:ph type="ftr" sz="quarter" idx="11"/>
          </p:nvPr>
        </p:nvSpPr>
        <p:spPr/>
        <p:txBody>
          <a:bodyPr/>
          <a:lstStyle/>
          <a:p>
            <a:endParaRPr lang="it-IT" dirty="0"/>
          </a:p>
        </p:txBody>
      </p:sp>
      <p:sp>
        <p:nvSpPr>
          <p:cNvPr id="9" name="Slide Number Placeholder 8"/>
          <p:cNvSpPr>
            <a:spLocks noGrp="1"/>
          </p:cNvSpPr>
          <p:nvPr>
            <p:ph type="sldNum" sz="quarter" idx="12"/>
          </p:nvPr>
        </p:nvSpPr>
        <p:spPr/>
        <p:txBody>
          <a:bodyPr/>
          <a:lstStyle/>
          <a:p>
            <a:fld id="{EB6B93DE-433D-4C34-8F56-FDCD0C0170EC}" type="slidenum">
              <a:rPr lang="it-IT" smtClean="0"/>
              <a:t>‹N›</a:t>
            </a:fld>
            <a:endParaRPr lang="it-IT" dirty="0"/>
          </a:p>
        </p:txBody>
      </p:sp>
    </p:spTree>
    <p:extLst>
      <p:ext uri="{BB962C8B-B14F-4D97-AF65-F5344CB8AC3E}">
        <p14:creationId xmlns:p14="http://schemas.microsoft.com/office/powerpoint/2010/main" val="19679335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7374FA0E-2AF0-49E4-9166-9DA135B3E416}" type="datetimeFigureOut">
              <a:rPr lang="it-IT" smtClean="0"/>
              <a:t>28/03/2019</a:t>
            </a:fld>
            <a:endParaRPr lang="it-IT" dirty="0"/>
          </a:p>
        </p:txBody>
      </p:sp>
      <p:sp>
        <p:nvSpPr>
          <p:cNvPr id="4" name="Footer Placeholder 3"/>
          <p:cNvSpPr>
            <a:spLocks noGrp="1"/>
          </p:cNvSpPr>
          <p:nvPr>
            <p:ph type="ftr" sz="quarter" idx="11"/>
          </p:nvPr>
        </p:nvSpPr>
        <p:spPr/>
        <p:txBody>
          <a:bodyPr/>
          <a:lstStyle/>
          <a:p>
            <a:endParaRPr lang="it-IT" dirty="0"/>
          </a:p>
        </p:txBody>
      </p:sp>
      <p:sp>
        <p:nvSpPr>
          <p:cNvPr id="5" name="Slide Number Placeholder 4"/>
          <p:cNvSpPr>
            <a:spLocks noGrp="1"/>
          </p:cNvSpPr>
          <p:nvPr>
            <p:ph type="sldNum" sz="quarter" idx="12"/>
          </p:nvPr>
        </p:nvSpPr>
        <p:spPr/>
        <p:txBody>
          <a:bodyPr/>
          <a:lstStyle/>
          <a:p>
            <a:fld id="{EB6B93DE-433D-4C34-8F56-FDCD0C0170EC}" type="slidenum">
              <a:rPr lang="it-IT" smtClean="0"/>
              <a:t>‹N›</a:t>
            </a:fld>
            <a:endParaRPr lang="it-IT" dirty="0"/>
          </a:p>
        </p:txBody>
      </p:sp>
    </p:spTree>
    <p:extLst>
      <p:ext uri="{BB962C8B-B14F-4D97-AF65-F5344CB8AC3E}">
        <p14:creationId xmlns:p14="http://schemas.microsoft.com/office/powerpoint/2010/main" val="39774348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74FA0E-2AF0-49E4-9166-9DA135B3E416}" type="datetimeFigureOut">
              <a:rPr lang="it-IT" smtClean="0"/>
              <a:t>28/03/2019</a:t>
            </a:fld>
            <a:endParaRPr lang="it-IT" dirty="0"/>
          </a:p>
        </p:txBody>
      </p:sp>
      <p:sp>
        <p:nvSpPr>
          <p:cNvPr id="3" name="Footer Placeholder 2"/>
          <p:cNvSpPr>
            <a:spLocks noGrp="1"/>
          </p:cNvSpPr>
          <p:nvPr>
            <p:ph type="ftr" sz="quarter" idx="11"/>
          </p:nvPr>
        </p:nvSpPr>
        <p:spPr/>
        <p:txBody>
          <a:bodyPr/>
          <a:lstStyle/>
          <a:p>
            <a:endParaRPr lang="it-IT" dirty="0"/>
          </a:p>
        </p:txBody>
      </p:sp>
      <p:sp>
        <p:nvSpPr>
          <p:cNvPr id="4" name="Slide Number Placeholder 3"/>
          <p:cNvSpPr>
            <a:spLocks noGrp="1"/>
          </p:cNvSpPr>
          <p:nvPr>
            <p:ph type="sldNum" sz="quarter" idx="12"/>
          </p:nvPr>
        </p:nvSpPr>
        <p:spPr/>
        <p:txBody>
          <a:bodyPr/>
          <a:lstStyle/>
          <a:p>
            <a:fld id="{EB6B93DE-433D-4C34-8F56-FDCD0C0170EC}" type="slidenum">
              <a:rPr lang="it-IT" smtClean="0"/>
              <a:t>‹N›</a:t>
            </a:fld>
            <a:endParaRPr lang="it-IT" dirty="0"/>
          </a:p>
        </p:txBody>
      </p:sp>
    </p:spTree>
    <p:extLst>
      <p:ext uri="{BB962C8B-B14F-4D97-AF65-F5344CB8AC3E}">
        <p14:creationId xmlns:p14="http://schemas.microsoft.com/office/powerpoint/2010/main" val="23622141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7374FA0E-2AF0-49E4-9166-9DA135B3E416}" type="datetimeFigureOut">
              <a:rPr lang="it-IT" smtClean="0"/>
              <a:t>28/03/2019</a:t>
            </a:fld>
            <a:endParaRPr lang="it-IT" dirty="0"/>
          </a:p>
        </p:txBody>
      </p:sp>
      <p:sp>
        <p:nvSpPr>
          <p:cNvPr id="6" name="Footer Placeholder 5"/>
          <p:cNvSpPr>
            <a:spLocks noGrp="1"/>
          </p:cNvSpPr>
          <p:nvPr>
            <p:ph type="ftr" sz="quarter" idx="11"/>
          </p:nvPr>
        </p:nvSpPr>
        <p:spPr/>
        <p:txBody>
          <a:bodyPr/>
          <a:lstStyle/>
          <a:p>
            <a:endParaRPr lang="it-IT" dirty="0"/>
          </a:p>
        </p:txBody>
      </p:sp>
      <p:sp>
        <p:nvSpPr>
          <p:cNvPr id="7" name="Slide Number Placeholder 6"/>
          <p:cNvSpPr>
            <a:spLocks noGrp="1"/>
          </p:cNvSpPr>
          <p:nvPr>
            <p:ph type="sldNum" sz="quarter" idx="12"/>
          </p:nvPr>
        </p:nvSpPr>
        <p:spPr/>
        <p:txBody>
          <a:bodyPr/>
          <a:lstStyle/>
          <a:p>
            <a:fld id="{EB6B93DE-433D-4C34-8F56-FDCD0C0170EC}" type="slidenum">
              <a:rPr lang="it-IT" smtClean="0"/>
              <a:t>‹N›</a:t>
            </a:fld>
            <a:endParaRPr lang="it-IT" dirty="0"/>
          </a:p>
        </p:txBody>
      </p:sp>
    </p:spTree>
    <p:extLst>
      <p:ext uri="{BB962C8B-B14F-4D97-AF65-F5344CB8AC3E}">
        <p14:creationId xmlns:p14="http://schemas.microsoft.com/office/powerpoint/2010/main" val="38377582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7374FA0E-2AF0-49E4-9166-9DA135B3E416}" type="datetimeFigureOut">
              <a:rPr lang="it-IT" smtClean="0"/>
              <a:t>28/03/2019</a:t>
            </a:fld>
            <a:endParaRPr lang="it-IT" dirty="0"/>
          </a:p>
        </p:txBody>
      </p:sp>
      <p:sp>
        <p:nvSpPr>
          <p:cNvPr id="6" name="Footer Placeholder 5"/>
          <p:cNvSpPr>
            <a:spLocks noGrp="1"/>
          </p:cNvSpPr>
          <p:nvPr>
            <p:ph type="ftr" sz="quarter" idx="11"/>
          </p:nvPr>
        </p:nvSpPr>
        <p:spPr/>
        <p:txBody>
          <a:bodyPr/>
          <a:lstStyle/>
          <a:p>
            <a:endParaRPr lang="it-IT" dirty="0"/>
          </a:p>
        </p:txBody>
      </p:sp>
      <p:sp>
        <p:nvSpPr>
          <p:cNvPr id="7" name="Slide Number Placeholder 6"/>
          <p:cNvSpPr>
            <a:spLocks noGrp="1"/>
          </p:cNvSpPr>
          <p:nvPr>
            <p:ph type="sldNum" sz="quarter" idx="12"/>
          </p:nvPr>
        </p:nvSpPr>
        <p:spPr/>
        <p:txBody>
          <a:bodyPr/>
          <a:lstStyle/>
          <a:p>
            <a:fld id="{EB6B93DE-433D-4C34-8F56-FDCD0C0170EC}" type="slidenum">
              <a:rPr lang="it-IT" smtClean="0"/>
              <a:t>‹N›</a:t>
            </a:fld>
            <a:endParaRPr lang="it-IT" dirty="0"/>
          </a:p>
        </p:txBody>
      </p:sp>
    </p:spTree>
    <p:extLst>
      <p:ext uri="{BB962C8B-B14F-4D97-AF65-F5344CB8AC3E}">
        <p14:creationId xmlns:p14="http://schemas.microsoft.com/office/powerpoint/2010/main" val="238062091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7374FA0E-2AF0-49E4-9166-9DA135B3E416}" type="datetimeFigureOut">
              <a:rPr lang="it-IT" smtClean="0"/>
              <a:t>28/03/2019</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EB6B93DE-433D-4C34-8F56-FDCD0C0170EC}" type="slidenum">
              <a:rPr lang="it-IT" smtClean="0"/>
              <a:t>‹N›</a:t>
            </a:fld>
            <a:endParaRPr lang="it-IT" dirty="0"/>
          </a:p>
        </p:txBody>
      </p:sp>
    </p:spTree>
    <p:extLst>
      <p:ext uri="{BB962C8B-B14F-4D97-AF65-F5344CB8AC3E}">
        <p14:creationId xmlns:p14="http://schemas.microsoft.com/office/powerpoint/2010/main" val="207353795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7374FA0E-2AF0-49E4-9166-9DA135B3E416}" type="datetimeFigureOut">
              <a:rPr lang="it-IT" smtClean="0"/>
              <a:t>28/03/2019</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EB6B93DE-433D-4C34-8F56-FDCD0C0170EC}" type="slidenum">
              <a:rPr lang="it-IT" smtClean="0"/>
              <a:t>‹N›</a:t>
            </a:fld>
            <a:endParaRPr lang="it-IT"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9591094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7374FA0E-2AF0-49E4-9166-9DA135B3E416}" type="datetimeFigureOut">
              <a:rPr lang="it-IT" smtClean="0"/>
              <a:t>28/03/2019</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EB6B93DE-433D-4C34-8F56-FDCD0C0170EC}" type="slidenum">
              <a:rPr lang="it-IT" smtClean="0"/>
              <a:t>‹N›</a:t>
            </a:fld>
            <a:endParaRPr lang="it-IT" dirty="0"/>
          </a:p>
        </p:txBody>
      </p:sp>
    </p:spTree>
    <p:extLst>
      <p:ext uri="{BB962C8B-B14F-4D97-AF65-F5344CB8AC3E}">
        <p14:creationId xmlns:p14="http://schemas.microsoft.com/office/powerpoint/2010/main" val="77236492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7374FA0E-2AF0-49E4-9166-9DA135B3E416}" type="datetimeFigureOut">
              <a:rPr lang="it-IT" smtClean="0"/>
              <a:t>28/03/2019</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EB6B93DE-433D-4C34-8F56-FDCD0C0170EC}" type="slidenum">
              <a:rPr lang="it-IT" smtClean="0"/>
              <a:t>‹N›</a:t>
            </a:fld>
            <a:endParaRPr lang="it-IT"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28194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44682468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7374FA0E-2AF0-49E4-9166-9DA135B3E416}" type="datetimeFigureOut">
              <a:rPr lang="it-IT" smtClean="0"/>
              <a:t>28/03/2019</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EB6B93DE-433D-4C34-8F56-FDCD0C0170EC}" type="slidenum">
              <a:rPr lang="it-IT" smtClean="0"/>
              <a:t>‹N›</a:t>
            </a:fld>
            <a:endParaRPr lang="it-IT" dirty="0"/>
          </a:p>
        </p:txBody>
      </p:sp>
    </p:spTree>
    <p:extLst>
      <p:ext uri="{BB962C8B-B14F-4D97-AF65-F5344CB8AC3E}">
        <p14:creationId xmlns:p14="http://schemas.microsoft.com/office/powerpoint/2010/main" val="13980881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374FA0E-2AF0-49E4-9166-9DA135B3E416}" type="datetimeFigureOut">
              <a:rPr lang="it-IT" smtClean="0"/>
              <a:t>28/03/2019</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EB6B93DE-433D-4C34-8F56-FDCD0C0170EC}" type="slidenum">
              <a:rPr lang="it-IT" smtClean="0"/>
              <a:t>‹N›</a:t>
            </a:fld>
            <a:endParaRPr lang="it-IT" dirty="0"/>
          </a:p>
        </p:txBody>
      </p:sp>
    </p:spTree>
    <p:extLst>
      <p:ext uri="{BB962C8B-B14F-4D97-AF65-F5344CB8AC3E}">
        <p14:creationId xmlns:p14="http://schemas.microsoft.com/office/powerpoint/2010/main" val="185627293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374FA0E-2AF0-49E4-9166-9DA135B3E416}" type="datetimeFigureOut">
              <a:rPr lang="it-IT" smtClean="0"/>
              <a:t>28/03/2019</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EB6B93DE-433D-4C34-8F56-FDCD0C0170EC}" type="slidenum">
              <a:rPr lang="it-IT" smtClean="0"/>
              <a:t>‹N›</a:t>
            </a:fld>
            <a:endParaRPr lang="it-IT" dirty="0"/>
          </a:p>
        </p:txBody>
      </p:sp>
    </p:spTree>
    <p:extLst>
      <p:ext uri="{BB962C8B-B14F-4D97-AF65-F5344CB8AC3E}">
        <p14:creationId xmlns:p14="http://schemas.microsoft.com/office/powerpoint/2010/main" val="4050722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3/28/2019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‹N›</a:t>
            </a:fld>
            <a:endParaRPr lang="en-US" dirty="0"/>
          </a:p>
        </p:txBody>
      </p:sp>
    </p:spTree>
    <p:extLst>
      <p:ext uri="{BB962C8B-B14F-4D97-AF65-F5344CB8AC3E}">
        <p14:creationId xmlns:p14="http://schemas.microsoft.com/office/powerpoint/2010/main" val="3300357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37332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04298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192158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2A54C80-263E-416B-A8E0-580EDEADCBDC}" type="datetimeFigureOut">
              <a:rPr lang="en-US" smtClean="0"/>
              <a:t>3/28/2019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‹N›</a:t>
            </a:fld>
            <a:endParaRPr lang="en-US" dirty="0"/>
          </a:p>
        </p:txBody>
      </p:sp>
    </p:spTree>
    <p:extLst>
      <p:ext uri="{BB962C8B-B14F-4D97-AF65-F5344CB8AC3E}">
        <p14:creationId xmlns:p14="http://schemas.microsoft.com/office/powerpoint/2010/main" val="3243705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smtClean="0"/>
              <a:pPr/>
              <a:t>3/28/2019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277611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374FA0E-2AF0-49E4-9166-9DA135B3E416}" type="datetimeFigureOut">
              <a:rPr lang="it-IT" smtClean="0"/>
              <a:t>28/03/2019</a:t>
            </a:fld>
            <a:endParaRPr lang="it-IT"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B6B93DE-433D-4C34-8F56-FDCD0C0170EC}" type="slidenum">
              <a:rPr lang="it-IT" smtClean="0"/>
              <a:t>‹N›</a:t>
            </a:fld>
            <a:endParaRPr lang="it-IT" dirty="0"/>
          </a:p>
        </p:txBody>
      </p:sp>
    </p:spTree>
    <p:extLst>
      <p:ext uri="{BB962C8B-B14F-4D97-AF65-F5344CB8AC3E}">
        <p14:creationId xmlns:p14="http://schemas.microsoft.com/office/powerpoint/2010/main" val="3062039469"/>
      </p:ext>
    </p:extLst>
  </p:cSld>
  <p:clrMap bg1="lt1" tx1="dk1" bg2="lt2" tx2="dk2" accent1="accent1" accent2="accent2" accent3="accent3" accent4="accent4" accent5="accent5" accent6="accent6" hlink="hlink" folHlink="folHlink"/>
  <p:sldLayoutIdLst>
    <p:sldLayoutId id="2147484401" r:id="rId1"/>
    <p:sldLayoutId id="2147484402" r:id="rId2"/>
    <p:sldLayoutId id="2147484403" r:id="rId3"/>
    <p:sldLayoutId id="2147484404" r:id="rId4"/>
    <p:sldLayoutId id="2147484405" r:id="rId5"/>
    <p:sldLayoutId id="2147484406" r:id="rId6"/>
    <p:sldLayoutId id="2147484407" r:id="rId7"/>
    <p:sldLayoutId id="2147484408" r:id="rId8"/>
    <p:sldLayoutId id="2147484409" r:id="rId9"/>
    <p:sldLayoutId id="2147484410" r:id="rId10"/>
    <p:sldLayoutId id="2147484411" r:id="rId11"/>
    <p:sldLayoutId id="2147484412" r:id="rId12"/>
    <p:sldLayoutId id="2147484413" r:id="rId13"/>
    <p:sldLayoutId id="2147484414" r:id="rId14"/>
    <p:sldLayoutId id="2147484415" r:id="rId15"/>
    <p:sldLayoutId id="214748441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374FA0E-2AF0-49E4-9166-9DA135B3E416}" type="datetimeFigureOut">
              <a:rPr lang="it-IT" smtClean="0"/>
              <a:t>28/03/2019</a:t>
            </a:fld>
            <a:endParaRPr lang="it-IT"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B6B93DE-433D-4C34-8F56-FDCD0C0170EC}" type="slidenum">
              <a:rPr lang="it-IT" smtClean="0"/>
              <a:t>‹N›</a:t>
            </a:fld>
            <a:endParaRPr lang="it-IT" dirty="0"/>
          </a:p>
        </p:txBody>
      </p:sp>
    </p:spTree>
    <p:extLst>
      <p:ext uri="{BB962C8B-B14F-4D97-AF65-F5344CB8AC3E}">
        <p14:creationId xmlns:p14="http://schemas.microsoft.com/office/powerpoint/2010/main" val="3401413237"/>
      </p:ext>
    </p:extLst>
  </p:cSld>
  <p:clrMap bg1="lt1" tx1="dk1" bg2="lt2" tx2="dk2" accent1="accent1" accent2="accent2" accent3="accent3" accent4="accent4" accent5="accent5" accent6="accent6" hlink="hlink" folHlink="folHlink"/>
  <p:sldLayoutIdLst>
    <p:sldLayoutId id="2147484418" r:id="rId1"/>
    <p:sldLayoutId id="2147484419" r:id="rId2"/>
    <p:sldLayoutId id="2147484420" r:id="rId3"/>
    <p:sldLayoutId id="2147484421" r:id="rId4"/>
    <p:sldLayoutId id="2147484422" r:id="rId5"/>
    <p:sldLayoutId id="2147484423" r:id="rId6"/>
    <p:sldLayoutId id="2147484424" r:id="rId7"/>
    <p:sldLayoutId id="2147484425" r:id="rId8"/>
    <p:sldLayoutId id="2147484426" r:id="rId9"/>
    <p:sldLayoutId id="2147484427" r:id="rId10"/>
    <p:sldLayoutId id="2147484428" r:id="rId11"/>
    <p:sldLayoutId id="2147484429" r:id="rId12"/>
    <p:sldLayoutId id="2147484430" r:id="rId13"/>
    <p:sldLayoutId id="2147484431" r:id="rId14"/>
    <p:sldLayoutId id="2147484432" r:id="rId15"/>
    <p:sldLayoutId id="214748443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447DB7D-0C67-4428-9F59-95ED971EA8B2}"/>
              </a:ext>
            </a:extLst>
          </p:cNvPr>
          <p:cNvSpPr>
            <a:spLocks noGrp="1"/>
          </p:cNvSpPr>
          <p:nvPr>
            <p:ph type="ctrTitle"/>
          </p:nvPr>
        </p:nvSpPr>
        <p:spPr>
          <a:xfrm>
            <a:off x="1524000" y="4107604"/>
            <a:ext cx="6847299" cy="568177"/>
          </a:xfrm>
        </p:spPr>
        <p:txBody>
          <a:bodyPr/>
          <a:lstStyle/>
          <a:p>
            <a:pPr algn="ctr">
              <a:spcBef>
                <a:spcPts val="750"/>
              </a:spcBef>
              <a:buClr>
                <a:srgbClr val="90C226"/>
              </a:buClr>
              <a:buSzPct val="80000"/>
            </a:pPr>
            <a:br>
              <a:rPr lang="it-IT" dirty="0">
                <a:solidFill>
                  <a:schemeClr val="accent2">
                    <a:lumMod val="75000"/>
                  </a:schemeClr>
                </a:solidFill>
              </a:rPr>
            </a:br>
            <a:br>
              <a:rPr lang="it-IT" dirty="0">
                <a:solidFill>
                  <a:schemeClr val="accent2">
                    <a:lumMod val="75000"/>
                  </a:schemeClr>
                </a:solidFill>
              </a:rPr>
            </a:br>
            <a:br>
              <a:rPr lang="it-IT" dirty="0">
                <a:solidFill>
                  <a:schemeClr val="accent2">
                    <a:lumMod val="75000"/>
                  </a:schemeClr>
                </a:solidFill>
              </a:rPr>
            </a:br>
            <a:br>
              <a:rPr lang="it-IT" dirty="0">
                <a:solidFill>
                  <a:schemeClr val="accent2">
                    <a:lumMod val="75000"/>
                  </a:schemeClr>
                </a:solidFill>
              </a:rPr>
            </a:br>
            <a:br>
              <a:rPr lang="it-IT" dirty="0">
                <a:solidFill>
                  <a:schemeClr val="accent2">
                    <a:lumMod val="75000"/>
                  </a:schemeClr>
                </a:solidFill>
              </a:rPr>
            </a:br>
            <a:r>
              <a:rPr lang="it-IT" sz="1800" b="1" dirty="0">
                <a:solidFill>
                  <a:prstClr val="black">
                    <a:lumMod val="65000"/>
                    <a:lumOff val="35000"/>
                  </a:prstClr>
                </a:solidFill>
              </a:rPr>
              <a:t>Mara Valdinosi </a:t>
            </a:r>
            <a:br>
              <a:rPr lang="it-IT" sz="1800" b="1" dirty="0">
                <a:solidFill>
                  <a:prstClr val="black">
                    <a:lumMod val="65000"/>
                    <a:lumOff val="35000"/>
                  </a:prstClr>
                </a:solidFill>
              </a:rPr>
            </a:br>
            <a:r>
              <a:rPr lang="it-IT" sz="1800" b="1" dirty="0">
                <a:solidFill>
                  <a:prstClr val="black">
                    <a:lumMod val="65000"/>
                    <a:lumOff val="35000"/>
                  </a:prstClr>
                </a:solidFill>
              </a:rPr>
              <a:t>Servizio Riordino Istituzionale e Sviluppo Territoriale</a:t>
            </a:r>
            <a:endParaRPr lang="it-IT" sz="1800" dirty="0">
              <a:solidFill>
                <a:schemeClr val="accent2">
                  <a:lumMod val="75000"/>
                </a:schemeClr>
              </a:solidFill>
            </a:endParaRPr>
          </a:p>
        </p:txBody>
      </p:sp>
      <p:pic>
        <p:nvPicPr>
          <p:cNvPr id="1026" name="Picture 2">
            <a:extLst>
              <a:ext uri="{FF2B5EF4-FFF2-40B4-BE49-F238E27FC236}">
                <a16:creationId xmlns:a16="http://schemas.microsoft.com/office/drawing/2014/main" id="{159FC510-BFEC-4B7B-912E-EB720BB636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280" y="5834578"/>
            <a:ext cx="2760520" cy="478835"/>
          </a:xfrm>
          <a:prstGeom prst="rect">
            <a:avLst/>
          </a:prstGeom>
          <a:noFill/>
          <a:extLst>
            <a:ext uri="{909E8E84-426E-40DD-AFC4-6F175D3DCCD1}">
              <a14:hiddenFill xmlns:a14="http://schemas.microsoft.com/office/drawing/2010/main">
                <a:solidFill>
                  <a:srgbClr val="FFFFFF"/>
                </a:solidFill>
              </a14:hiddenFill>
            </a:ext>
          </a:extLst>
        </p:spPr>
      </p:pic>
      <p:pic>
        <p:nvPicPr>
          <p:cNvPr id="5" name="Immagine 4" descr="Immagine che contiene testo&#10;&#10;Descrizione generata automaticamente">
            <a:extLst>
              <a:ext uri="{FF2B5EF4-FFF2-40B4-BE49-F238E27FC236}">
                <a16:creationId xmlns:a16="http://schemas.microsoft.com/office/drawing/2014/main" id="{D75A212C-4497-44EE-AE31-421E0CC7B4AA}"/>
              </a:ext>
            </a:extLst>
          </p:cNvPr>
          <p:cNvPicPr>
            <a:picLocks noChangeAspect="1"/>
          </p:cNvPicPr>
          <p:nvPr/>
        </p:nvPicPr>
        <p:blipFill>
          <a:blip r:embed="rId3"/>
          <a:stretch>
            <a:fillRect/>
          </a:stretch>
        </p:blipFill>
        <p:spPr>
          <a:xfrm>
            <a:off x="7149144" y="5571703"/>
            <a:ext cx="1222155" cy="1119891"/>
          </a:xfrm>
          <a:prstGeom prst="rect">
            <a:avLst/>
          </a:prstGeom>
        </p:spPr>
      </p:pic>
      <p:sp>
        <p:nvSpPr>
          <p:cNvPr id="6" name="Rettangolo 5">
            <a:extLst>
              <a:ext uri="{FF2B5EF4-FFF2-40B4-BE49-F238E27FC236}">
                <a16:creationId xmlns:a16="http://schemas.microsoft.com/office/drawing/2014/main" id="{2ED931FD-C5A1-4216-8A21-874AAE88B0AF}"/>
              </a:ext>
            </a:extLst>
          </p:cNvPr>
          <p:cNvSpPr/>
          <p:nvPr/>
        </p:nvSpPr>
        <p:spPr>
          <a:xfrm>
            <a:off x="3793478" y="5793094"/>
            <a:ext cx="2714205" cy="338554"/>
          </a:xfrm>
          <a:prstGeom prst="rect">
            <a:avLst/>
          </a:prstGeom>
        </p:spPr>
        <p:txBody>
          <a:bodyPr wrap="none">
            <a:spAutoFit/>
          </a:bodyPr>
          <a:lstStyle/>
          <a:p>
            <a:pPr defTabSz="342900"/>
            <a:r>
              <a:rPr lang="it-IT" sz="1600" b="1" dirty="0">
                <a:solidFill>
                  <a:prstClr val="black">
                    <a:lumMod val="65000"/>
                    <a:lumOff val="35000"/>
                  </a:prstClr>
                </a:solidFill>
                <a:latin typeface="Trebuchet MS" panose="020B0603020202020204"/>
              </a:rPr>
              <a:t>Bologna, 26 febbraio 2019</a:t>
            </a:r>
          </a:p>
        </p:txBody>
      </p:sp>
      <p:sp>
        <p:nvSpPr>
          <p:cNvPr id="4" name="Rettangolo 3">
            <a:extLst>
              <a:ext uri="{FF2B5EF4-FFF2-40B4-BE49-F238E27FC236}">
                <a16:creationId xmlns:a16="http://schemas.microsoft.com/office/drawing/2014/main" id="{E7E2752A-43B3-46ED-A7C0-6471FB59DF76}"/>
              </a:ext>
            </a:extLst>
          </p:cNvPr>
          <p:cNvSpPr/>
          <p:nvPr/>
        </p:nvSpPr>
        <p:spPr>
          <a:xfrm>
            <a:off x="760922" y="2695314"/>
            <a:ext cx="8215438" cy="1013354"/>
          </a:xfrm>
          <a:prstGeom prst="rect">
            <a:avLst/>
          </a:prstGeom>
        </p:spPr>
        <p:txBody>
          <a:bodyPr wrap="square">
            <a:spAutoFit/>
          </a:bodyPr>
          <a:lstStyle/>
          <a:p>
            <a:pPr algn="ctr" defTabSz="914400">
              <a:lnSpc>
                <a:spcPct val="90000"/>
              </a:lnSpc>
              <a:spcBef>
                <a:spcPct val="0"/>
              </a:spcBef>
              <a:buClr>
                <a:srgbClr val="549E39"/>
              </a:buClr>
              <a:buSzPct val="80000"/>
              <a:defRPr/>
            </a:pPr>
            <a:r>
              <a:rPr lang="it-IT" sz="3600" b="1" i="1" kern="0" dirty="0">
                <a:solidFill>
                  <a:srgbClr val="376826"/>
                </a:solidFill>
              </a:rPr>
              <a:t>Fusioni</a:t>
            </a:r>
            <a:r>
              <a:rPr lang="en-US" sz="3600" b="1" i="1" kern="0" dirty="0">
                <a:solidFill>
                  <a:srgbClr val="376826"/>
                </a:solidFill>
              </a:rPr>
              <a:t>: </a:t>
            </a:r>
            <a:r>
              <a:rPr lang="it-IT" sz="3600" b="1" i="1" kern="0" dirty="0">
                <a:solidFill>
                  <a:srgbClr val="376826"/>
                </a:solidFill>
              </a:rPr>
              <a:t>istruzioni</a:t>
            </a:r>
            <a:r>
              <a:rPr lang="en-US" sz="3600" b="1" i="1" kern="0" dirty="0">
                <a:solidFill>
                  <a:srgbClr val="376826"/>
                </a:solidFill>
              </a:rPr>
              <a:t> per </a:t>
            </a:r>
            <a:r>
              <a:rPr lang="it-IT" sz="3600" b="1" i="1" kern="0" dirty="0">
                <a:solidFill>
                  <a:srgbClr val="376826"/>
                </a:solidFill>
              </a:rPr>
              <a:t>l’uso</a:t>
            </a:r>
          </a:p>
          <a:p>
            <a:pPr algn="ctr" defTabSz="914400">
              <a:lnSpc>
                <a:spcPct val="90000"/>
              </a:lnSpc>
              <a:spcBef>
                <a:spcPct val="0"/>
              </a:spcBef>
              <a:buClr>
                <a:srgbClr val="549E39"/>
              </a:buClr>
              <a:buSzPct val="80000"/>
              <a:defRPr/>
            </a:pPr>
            <a:r>
              <a:rPr lang="it-IT" sz="2000" kern="0" dirty="0">
                <a:solidFill>
                  <a:srgbClr val="376826"/>
                </a:solidFill>
              </a:rPr>
              <a:t>Cosa fare dal progetto di fusione alle prime elezioni</a:t>
            </a:r>
            <a:endParaRPr lang="en-US" sz="2000" kern="0" dirty="0">
              <a:solidFill>
                <a:srgbClr val="376826"/>
              </a:solidFill>
            </a:endParaRPr>
          </a:p>
          <a:p>
            <a:pPr algn="r" defTabSz="914400">
              <a:lnSpc>
                <a:spcPct val="90000"/>
              </a:lnSpc>
              <a:spcBef>
                <a:spcPct val="0"/>
              </a:spcBef>
              <a:buClr>
                <a:srgbClr val="549E39"/>
              </a:buClr>
              <a:buSzPct val="80000"/>
              <a:defRPr/>
            </a:pPr>
            <a:endParaRPr lang="en-US" sz="1050" kern="0" dirty="0">
              <a:solidFill>
                <a:srgbClr val="376826"/>
              </a:solidFill>
            </a:endParaRPr>
          </a:p>
        </p:txBody>
      </p:sp>
      <p:sp>
        <p:nvSpPr>
          <p:cNvPr id="3" name="Rettangolo 2">
            <a:extLst>
              <a:ext uri="{FF2B5EF4-FFF2-40B4-BE49-F238E27FC236}">
                <a16:creationId xmlns:a16="http://schemas.microsoft.com/office/drawing/2014/main" id="{4EF51904-AC04-4F54-B25B-58771816EF48}"/>
              </a:ext>
            </a:extLst>
          </p:cNvPr>
          <p:cNvSpPr/>
          <p:nvPr/>
        </p:nvSpPr>
        <p:spPr>
          <a:xfrm>
            <a:off x="701040" y="1023422"/>
            <a:ext cx="8899082" cy="830997"/>
          </a:xfrm>
          <a:prstGeom prst="rect">
            <a:avLst/>
          </a:prstGeom>
        </p:spPr>
        <p:txBody>
          <a:bodyPr wrap="square">
            <a:spAutoFit/>
          </a:bodyPr>
          <a:lstStyle/>
          <a:p>
            <a:pPr algn="ctr"/>
            <a:r>
              <a:rPr lang="it-IT" sz="4800" dirty="0">
                <a:solidFill>
                  <a:schemeClr val="accent2">
                    <a:lumMod val="75000"/>
                  </a:schemeClr>
                </a:solidFill>
              </a:rPr>
              <a:t>Osservatorio regionale Fusioni</a:t>
            </a:r>
            <a:endParaRPr lang="it-IT" sz="4800" dirty="0"/>
          </a:p>
        </p:txBody>
      </p:sp>
    </p:spTree>
    <p:extLst>
      <p:ext uri="{BB962C8B-B14F-4D97-AF65-F5344CB8AC3E}">
        <p14:creationId xmlns:p14="http://schemas.microsoft.com/office/powerpoint/2010/main" val="12988819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a:extLst>
              <a:ext uri="{FF2B5EF4-FFF2-40B4-BE49-F238E27FC236}">
                <a16:creationId xmlns:a16="http://schemas.microsoft.com/office/drawing/2014/main" id="{1634DF30-111F-465B-8242-06AF91B97C4F}"/>
              </a:ext>
            </a:extLst>
          </p:cNvPr>
          <p:cNvSpPr>
            <a:spLocks noGrp="1"/>
          </p:cNvSpPr>
          <p:nvPr>
            <p:ph type="title"/>
          </p:nvPr>
        </p:nvSpPr>
        <p:spPr>
          <a:xfrm>
            <a:off x="533400" y="144379"/>
            <a:ext cx="7664117" cy="721895"/>
          </a:xfrm>
        </p:spPr>
        <p:txBody>
          <a:bodyPr>
            <a:normAutofit/>
          </a:bodyPr>
          <a:lstStyle/>
          <a:p>
            <a:r>
              <a:rPr lang="it-IT" sz="3200" i="1" dirty="0"/>
              <a:t>Quadro sinottico generale</a:t>
            </a:r>
          </a:p>
        </p:txBody>
      </p:sp>
      <p:pic>
        <p:nvPicPr>
          <p:cNvPr id="2" name="Immagine 1">
            <a:extLst>
              <a:ext uri="{FF2B5EF4-FFF2-40B4-BE49-F238E27FC236}">
                <a16:creationId xmlns:a16="http://schemas.microsoft.com/office/drawing/2014/main" id="{22C19789-E445-4B1B-BBB5-54A3631F606D}"/>
              </a:ext>
            </a:extLst>
          </p:cNvPr>
          <p:cNvPicPr>
            <a:picLocks noChangeAspect="1"/>
          </p:cNvPicPr>
          <p:nvPr/>
        </p:nvPicPr>
        <p:blipFill>
          <a:blip r:embed="rId3"/>
          <a:stretch>
            <a:fillRect/>
          </a:stretch>
        </p:blipFill>
        <p:spPr>
          <a:xfrm>
            <a:off x="533400" y="866275"/>
            <a:ext cx="9220200" cy="5406189"/>
          </a:xfrm>
          <a:prstGeom prst="rect">
            <a:avLst/>
          </a:prstGeom>
        </p:spPr>
      </p:pic>
    </p:spTree>
    <p:extLst>
      <p:ext uri="{BB962C8B-B14F-4D97-AF65-F5344CB8AC3E}">
        <p14:creationId xmlns:p14="http://schemas.microsoft.com/office/powerpoint/2010/main" val="3413699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570D5D-7C48-4394-99BF-C9A107793556}"/>
              </a:ext>
            </a:extLst>
          </p:cNvPr>
          <p:cNvSpPr>
            <a:spLocks noGrp="1"/>
          </p:cNvSpPr>
          <p:nvPr>
            <p:ph type="title"/>
          </p:nvPr>
        </p:nvSpPr>
        <p:spPr>
          <a:xfrm>
            <a:off x="411480" y="350519"/>
            <a:ext cx="9170670" cy="838201"/>
          </a:xfrm>
        </p:spPr>
        <p:txBody>
          <a:bodyPr>
            <a:noAutofit/>
          </a:bodyPr>
          <a:lstStyle/>
          <a:p>
            <a:r>
              <a:rPr lang="it-IT" sz="3200" i="1" dirty="0"/>
              <a:t>Seconda parte del Manuale: 45 schede</a:t>
            </a:r>
          </a:p>
        </p:txBody>
      </p:sp>
      <p:sp>
        <p:nvSpPr>
          <p:cNvPr id="3" name="Segnaposto contenuto 2">
            <a:extLst>
              <a:ext uri="{FF2B5EF4-FFF2-40B4-BE49-F238E27FC236}">
                <a16:creationId xmlns:a16="http://schemas.microsoft.com/office/drawing/2014/main" id="{BFC964CB-7083-4F4B-AA4D-DD05D0E271B1}"/>
              </a:ext>
            </a:extLst>
          </p:cNvPr>
          <p:cNvSpPr>
            <a:spLocks noGrp="1"/>
          </p:cNvSpPr>
          <p:nvPr>
            <p:ph idx="1"/>
          </p:nvPr>
        </p:nvSpPr>
        <p:spPr>
          <a:xfrm>
            <a:off x="411480" y="1295400"/>
            <a:ext cx="9627870" cy="4994755"/>
          </a:xfrm>
        </p:spPr>
        <p:txBody>
          <a:bodyPr/>
          <a:lstStyle/>
          <a:p>
            <a:pPr marL="0" indent="0">
              <a:buNone/>
            </a:pPr>
            <a:r>
              <a:rPr lang="it-IT" dirty="0"/>
              <a:t>Le schede sono presentate in riferimento alla fase nella quale ha avvio l’attività che descrivono, anche se i provvedimenti finali o gli atti conclusivi sono collocabili in altre fasi. Ad esempio, la scelta sull’organizzazione istituzionale, con l’adozione dello Statuto, viene indicata nella fase 1 PREPARATORIA, ma le attività si distribuiscono in tutte le fasi del percorso, secondo il seguente schema:</a:t>
            </a:r>
          </a:p>
          <a:p>
            <a:pPr marL="0" indent="0">
              <a:buNone/>
            </a:pPr>
            <a:endParaRPr lang="it-IT" dirty="0"/>
          </a:p>
          <a:p>
            <a:endParaRPr lang="it-IT" dirty="0"/>
          </a:p>
        </p:txBody>
      </p:sp>
      <p:graphicFrame>
        <p:nvGraphicFramePr>
          <p:cNvPr id="4" name="Tabella 3">
            <a:extLst>
              <a:ext uri="{FF2B5EF4-FFF2-40B4-BE49-F238E27FC236}">
                <a16:creationId xmlns:a16="http://schemas.microsoft.com/office/drawing/2014/main" id="{B873E8AD-C9E7-4851-9154-85439904143E}"/>
              </a:ext>
            </a:extLst>
          </p:cNvPr>
          <p:cNvGraphicFramePr>
            <a:graphicFrameLocks noGrp="1"/>
          </p:cNvGraphicFramePr>
          <p:nvPr>
            <p:extLst>
              <p:ext uri="{D42A27DB-BD31-4B8C-83A1-F6EECF244321}">
                <p14:modId xmlns:p14="http://schemas.microsoft.com/office/powerpoint/2010/main" val="2914662291"/>
              </p:ext>
            </p:extLst>
          </p:nvPr>
        </p:nvGraphicFramePr>
        <p:xfrm>
          <a:off x="411480" y="3714596"/>
          <a:ext cx="8930639" cy="2575559"/>
        </p:xfrm>
        <a:graphic>
          <a:graphicData uri="http://schemas.openxmlformats.org/drawingml/2006/table">
            <a:tbl>
              <a:tblPr firstRow="1" firstCol="1" bandRow="1">
                <a:tableStyleId>{5C22544A-7EE6-4342-B048-85BDC9FD1C3A}</a:tableStyleId>
              </a:tblPr>
              <a:tblGrid>
                <a:gridCol w="2231736">
                  <a:extLst>
                    <a:ext uri="{9D8B030D-6E8A-4147-A177-3AD203B41FA5}">
                      <a16:colId xmlns:a16="http://schemas.microsoft.com/office/drawing/2014/main" val="3910604565"/>
                    </a:ext>
                  </a:extLst>
                </a:gridCol>
                <a:gridCol w="2231736">
                  <a:extLst>
                    <a:ext uri="{9D8B030D-6E8A-4147-A177-3AD203B41FA5}">
                      <a16:colId xmlns:a16="http://schemas.microsoft.com/office/drawing/2014/main" val="3166083850"/>
                    </a:ext>
                  </a:extLst>
                </a:gridCol>
                <a:gridCol w="2231736">
                  <a:extLst>
                    <a:ext uri="{9D8B030D-6E8A-4147-A177-3AD203B41FA5}">
                      <a16:colId xmlns:a16="http://schemas.microsoft.com/office/drawing/2014/main" val="2810369284"/>
                    </a:ext>
                  </a:extLst>
                </a:gridCol>
                <a:gridCol w="2235431">
                  <a:extLst>
                    <a:ext uri="{9D8B030D-6E8A-4147-A177-3AD203B41FA5}">
                      <a16:colId xmlns:a16="http://schemas.microsoft.com/office/drawing/2014/main" val="1808997851"/>
                    </a:ext>
                  </a:extLst>
                </a:gridCol>
              </a:tblGrid>
              <a:tr h="183840">
                <a:tc gridSpan="4">
                  <a:txBody>
                    <a:bodyPr/>
                    <a:lstStyle/>
                    <a:p>
                      <a:pPr algn="ctr">
                        <a:lnSpc>
                          <a:spcPct val="107000"/>
                        </a:lnSpc>
                        <a:spcAft>
                          <a:spcPts val="0"/>
                        </a:spcAft>
                      </a:pPr>
                      <a:r>
                        <a:rPr lang="it-IT" sz="1050" dirty="0">
                          <a:effectLst/>
                        </a:rPr>
                        <a:t>Tempistica </a:t>
                      </a:r>
                      <a:endParaRPr lang="it-IT"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2224929555"/>
                  </a:ext>
                </a:extLst>
              </a:tr>
              <a:tr h="240590">
                <a:tc gridSpan="4">
                  <a:txBody>
                    <a:bodyPr/>
                    <a:lstStyle/>
                    <a:p>
                      <a:pPr algn="l">
                        <a:lnSpc>
                          <a:spcPct val="107000"/>
                        </a:lnSpc>
                        <a:spcAft>
                          <a:spcPts val="0"/>
                        </a:spcAft>
                      </a:pPr>
                      <a:endParaRPr lang="it-IT"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3722739738"/>
                  </a:ext>
                </a:extLst>
              </a:tr>
              <a:tr h="570902">
                <a:tc>
                  <a:txBody>
                    <a:bodyPr/>
                    <a:lstStyle/>
                    <a:p>
                      <a:pPr algn="l">
                        <a:lnSpc>
                          <a:spcPct val="107000"/>
                        </a:lnSpc>
                        <a:spcAft>
                          <a:spcPts val="0"/>
                        </a:spcAft>
                      </a:pPr>
                      <a:r>
                        <a:rPr lang="it-IT" sz="1050" dirty="0">
                          <a:effectLst/>
                        </a:rPr>
                        <a:t>Fase 1 – PREPARATORIA </a:t>
                      </a:r>
                    </a:p>
                    <a:p>
                      <a:pPr algn="l">
                        <a:lnSpc>
                          <a:spcPct val="107000"/>
                        </a:lnSpc>
                        <a:spcAft>
                          <a:spcPts val="0"/>
                        </a:spcAft>
                      </a:pPr>
                      <a:r>
                        <a:rPr lang="it-IT" sz="1050" dirty="0">
                          <a:effectLst/>
                        </a:rPr>
                        <a:t>(progetto fusione – referendum/legge fusione)</a:t>
                      </a:r>
                      <a:endParaRPr lang="it-IT"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it-IT" sz="1050" dirty="0">
                          <a:effectLst/>
                        </a:rPr>
                        <a:t>Fase 2 – PROGETTAZIONE</a:t>
                      </a:r>
                    </a:p>
                    <a:p>
                      <a:pPr algn="l">
                        <a:lnSpc>
                          <a:spcPct val="107000"/>
                        </a:lnSpc>
                        <a:spcAft>
                          <a:spcPts val="0"/>
                        </a:spcAft>
                      </a:pPr>
                      <a:r>
                        <a:rPr lang="it-IT" sz="1050" dirty="0">
                          <a:effectLst/>
                        </a:rPr>
                        <a:t>(referendum/legge fusione – avvio nuovo comune)</a:t>
                      </a:r>
                      <a:endParaRPr lang="it-IT"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it-IT" sz="1050" dirty="0">
                          <a:effectLst/>
                        </a:rPr>
                        <a:t>Fase 3 – COMMISSARIAMENTO </a:t>
                      </a:r>
                    </a:p>
                    <a:p>
                      <a:pPr algn="l">
                        <a:lnSpc>
                          <a:spcPct val="107000"/>
                        </a:lnSpc>
                        <a:spcAft>
                          <a:spcPts val="0"/>
                        </a:spcAft>
                      </a:pPr>
                      <a:r>
                        <a:rPr lang="it-IT" sz="1050" dirty="0">
                          <a:effectLst/>
                        </a:rPr>
                        <a:t>(avvio nuovo comune – prime elezioni)</a:t>
                      </a:r>
                      <a:endParaRPr lang="it-IT"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it-IT" sz="1050" dirty="0">
                          <a:effectLst/>
                        </a:rPr>
                        <a:t>Fase 4 – A REGIME </a:t>
                      </a:r>
                    </a:p>
                    <a:p>
                      <a:pPr algn="l">
                        <a:lnSpc>
                          <a:spcPct val="107000"/>
                        </a:lnSpc>
                        <a:spcAft>
                          <a:spcPts val="0"/>
                        </a:spcAft>
                      </a:pPr>
                      <a:r>
                        <a:rPr lang="it-IT" sz="1050" dirty="0">
                          <a:effectLst/>
                        </a:rPr>
                        <a:t>(dopo le elezioni) </a:t>
                      </a:r>
                      <a:endParaRPr lang="it-IT"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64456367"/>
                  </a:ext>
                </a:extLst>
              </a:tr>
              <a:tr h="1580227">
                <a:tc>
                  <a:txBody>
                    <a:bodyPr/>
                    <a:lstStyle/>
                    <a:p>
                      <a:pPr algn="l">
                        <a:lnSpc>
                          <a:spcPct val="107000"/>
                        </a:lnSpc>
                        <a:spcAft>
                          <a:spcPts val="0"/>
                        </a:spcAft>
                      </a:pPr>
                      <a:r>
                        <a:rPr lang="it-IT" sz="1050" dirty="0">
                          <a:effectLst/>
                        </a:rPr>
                        <a:t>Costituzione del gruppo di lavoro o scelta di lasciare approvazione del nuovo Statuto al Consiglio Comunale eletto</a:t>
                      </a:r>
                      <a:endParaRPr lang="it-IT"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it-IT" sz="1050" dirty="0">
                          <a:effectLst/>
                        </a:rPr>
                        <a:t>Dopo la legge di fusione – approvazione testo conforme da parte di tutti i Consigli Comunali dei Comuni che si fondono. Eventuale approvazione statuto provvisorio da parte dei precedenti comuni </a:t>
                      </a:r>
                      <a:endParaRPr lang="it-IT"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it-IT" sz="1050" dirty="0">
                          <a:effectLst/>
                        </a:rPr>
                        <a:t>Eventuale presa d’atto di rinvio approvazione dello Statuto da parte del Consiglio Comunale eletto</a:t>
                      </a:r>
                    </a:p>
                    <a:p>
                      <a:pPr algn="l">
                        <a:lnSpc>
                          <a:spcPct val="107000"/>
                        </a:lnSpc>
                        <a:spcAft>
                          <a:spcPts val="0"/>
                        </a:spcAft>
                      </a:pPr>
                      <a:r>
                        <a:rPr lang="it-IT" sz="1050" dirty="0">
                          <a:effectLst/>
                        </a:rPr>
                        <a:t>Eventuale approvazione commissariale</a:t>
                      </a:r>
                      <a:endParaRPr lang="it-IT"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it-IT" sz="1050" dirty="0">
                          <a:effectLst/>
                        </a:rPr>
                        <a:t>Approvazione del nuovo Statuto </a:t>
                      </a:r>
                      <a:endParaRPr lang="it-IT"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79784209"/>
                  </a:ext>
                </a:extLst>
              </a:tr>
            </a:tbl>
          </a:graphicData>
        </a:graphic>
      </p:graphicFrame>
      <p:pic>
        <p:nvPicPr>
          <p:cNvPr id="2049" name="Immagine 42">
            <a:extLst>
              <a:ext uri="{FF2B5EF4-FFF2-40B4-BE49-F238E27FC236}">
                <a16:creationId xmlns:a16="http://schemas.microsoft.com/office/drawing/2014/main" id="{116EC64A-72CF-4F26-89CF-A6F63D266F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655320" y="3348739"/>
            <a:ext cx="6943224" cy="259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5228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5FDB2B4-01E1-483D-A5C7-6EE9C80A7E99}"/>
              </a:ext>
            </a:extLst>
          </p:cNvPr>
          <p:cNvSpPr>
            <a:spLocks noGrp="1"/>
          </p:cNvSpPr>
          <p:nvPr>
            <p:ph type="title"/>
          </p:nvPr>
        </p:nvSpPr>
        <p:spPr>
          <a:xfrm>
            <a:off x="274320" y="487681"/>
            <a:ext cx="8945880" cy="737937"/>
          </a:xfrm>
        </p:spPr>
        <p:txBody>
          <a:bodyPr>
            <a:normAutofit/>
          </a:bodyPr>
          <a:lstStyle/>
          <a:p>
            <a:r>
              <a:rPr lang="it-IT" sz="3200" i="1" dirty="0"/>
              <a:t>Seconda parte del Manuale: le schede </a:t>
            </a:r>
            <a:endParaRPr lang="it-IT" sz="3200" dirty="0"/>
          </a:p>
        </p:txBody>
      </p:sp>
      <p:pic>
        <p:nvPicPr>
          <p:cNvPr id="5" name="Segnaposto contenuto 4">
            <a:extLst>
              <a:ext uri="{FF2B5EF4-FFF2-40B4-BE49-F238E27FC236}">
                <a16:creationId xmlns:a16="http://schemas.microsoft.com/office/drawing/2014/main" id="{B63C71C7-2A23-4ABE-A0D7-153DD56B74B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9732" y="1005840"/>
            <a:ext cx="10044291" cy="5114223"/>
          </a:xfrm>
        </p:spPr>
      </p:pic>
    </p:spTree>
    <p:extLst>
      <p:ext uri="{BB962C8B-B14F-4D97-AF65-F5344CB8AC3E}">
        <p14:creationId xmlns:p14="http://schemas.microsoft.com/office/powerpoint/2010/main" val="2880764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7585BA6-FF68-4B43-A30D-D552118ABB11}"/>
              </a:ext>
            </a:extLst>
          </p:cNvPr>
          <p:cNvSpPr>
            <a:spLocks noGrp="1"/>
          </p:cNvSpPr>
          <p:nvPr>
            <p:ph type="title"/>
          </p:nvPr>
        </p:nvSpPr>
        <p:spPr>
          <a:xfrm>
            <a:off x="487680" y="289561"/>
            <a:ext cx="7993633" cy="877504"/>
          </a:xfrm>
        </p:spPr>
        <p:txBody>
          <a:bodyPr>
            <a:normAutofit/>
          </a:bodyPr>
          <a:lstStyle/>
          <a:p>
            <a:r>
              <a:rPr lang="it-IT" sz="3200" i="1" dirty="0"/>
              <a:t>Seconda parte del Manuale: le schede</a:t>
            </a:r>
            <a:endParaRPr lang="it-IT" sz="3200" dirty="0"/>
          </a:p>
        </p:txBody>
      </p:sp>
      <p:pic>
        <p:nvPicPr>
          <p:cNvPr id="5" name="Segnaposto contenuto 4">
            <a:extLst>
              <a:ext uri="{FF2B5EF4-FFF2-40B4-BE49-F238E27FC236}">
                <a16:creationId xmlns:a16="http://schemas.microsoft.com/office/drawing/2014/main" id="{42465764-DD0F-420D-9C8D-6B7A16CF50B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1920" y="1167065"/>
            <a:ext cx="9525000" cy="5401374"/>
          </a:xfrm>
        </p:spPr>
      </p:pic>
    </p:spTree>
    <p:extLst>
      <p:ext uri="{BB962C8B-B14F-4D97-AF65-F5344CB8AC3E}">
        <p14:creationId xmlns:p14="http://schemas.microsoft.com/office/powerpoint/2010/main" val="27673886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B2533C4-87CC-4A5C-A7BE-A2D22AF88011}"/>
              </a:ext>
            </a:extLst>
          </p:cNvPr>
          <p:cNvSpPr>
            <a:spLocks noGrp="1"/>
          </p:cNvSpPr>
          <p:nvPr>
            <p:ph type="title"/>
          </p:nvPr>
        </p:nvSpPr>
        <p:spPr>
          <a:xfrm>
            <a:off x="677333" y="609600"/>
            <a:ext cx="9012099" cy="777240"/>
          </a:xfrm>
        </p:spPr>
        <p:txBody>
          <a:bodyPr>
            <a:normAutofit/>
          </a:bodyPr>
          <a:lstStyle/>
          <a:p>
            <a:r>
              <a:rPr lang="it-IT" sz="3200" i="1" dirty="0"/>
              <a:t>Gli allegati finali: statuti, regolamenti, Lepida</a:t>
            </a:r>
          </a:p>
        </p:txBody>
      </p:sp>
      <p:sp>
        <p:nvSpPr>
          <p:cNvPr id="3" name="Segnaposto contenuto 2">
            <a:extLst>
              <a:ext uri="{FF2B5EF4-FFF2-40B4-BE49-F238E27FC236}">
                <a16:creationId xmlns:a16="http://schemas.microsoft.com/office/drawing/2014/main" id="{8A85B7C6-8983-4228-BA1C-CEF61688337E}"/>
              </a:ext>
            </a:extLst>
          </p:cNvPr>
          <p:cNvSpPr>
            <a:spLocks noGrp="1"/>
          </p:cNvSpPr>
          <p:nvPr>
            <p:ph idx="1"/>
          </p:nvPr>
        </p:nvSpPr>
        <p:spPr>
          <a:xfrm>
            <a:off x="289560" y="1721168"/>
            <a:ext cx="9515019" cy="4679631"/>
          </a:xfrm>
        </p:spPr>
        <p:txBody>
          <a:bodyPr>
            <a:normAutofit/>
          </a:bodyPr>
          <a:lstStyle/>
          <a:p>
            <a:pPr indent="7938">
              <a:buNone/>
            </a:pPr>
            <a:r>
              <a:rPr lang="it-IT" sz="2000" dirty="0"/>
              <a:t>Sugli atti fondamentale per la vita comunale (Statuti e regolamenti), nel Manuale sono presenti approfondimenti specifici su come hanno operato concretamente i dieci Comuni che si sono fusi finora in Emilia-Romagna  </a:t>
            </a:r>
          </a:p>
          <a:p>
            <a:pPr indent="7938"/>
            <a:r>
              <a:rPr lang="it-IT" sz="2000" i="1" dirty="0"/>
              <a:t>Allegato 1: Approfondimento sugli statuti adottati nei comuni nati da fusione in Emilia-Romagna (tempistica di adozione) </a:t>
            </a:r>
          </a:p>
          <a:p>
            <a:pPr indent="7938"/>
            <a:r>
              <a:rPr lang="it-IT" sz="2000" i="1" dirty="0"/>
              <a:t>Allegato 2: Regolamenti adottati nei Comuni nati da fusione in Emilia-Romagna </a:t>
            </a:r>
          </a:p>
          <a:p>
            <a:pPr indent="7938"/>
            <a:r>
              <a:rPr lang="it-IT" sz="2000" i="1" dirty="0"/>
              <a:t>Allegato 3: Elenco dei regolamenti attualmente pubblicati nei siti istituzionali dei comuni nati da fusione in Emilia-Romagna</a:t>
            </a:r>
          </a:p>
          <a:p>
            <a:pPr indent="7938"/>
            <a:r>
              <a:rPr lang="it-IT" sz="2000" i="1" dirty="0"/>
              <a:t>Allegato 4: Modelli di comunicazione relativi alle cessioni di quote di Lepida SpA</a:t>
            </a:r>
          </a:p>
          <a:p>
            <a:endParaRPr lang="it-IT" dirty="0"/>
          </a:p>
        </p:txBody>
      </p:sp>
    </p:spTree>
    <p:extLst>
      <p:ext uri="{BB962C8B-B14F-4D97-AF65-F5344CB8AC3E}">
        <p14:creationId xmlns:p14="http://schemas.microsoft.com/office/powerpoint/2010/main" val="1162476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E74172D-B00A-4518-98A7-3B56DAD1FDA4}"/>
              </a:ext>
            </a:extLst>
          </p:cNvPr>
          <p:cNvSpPr>
            <a:spLocks noGrp="1"/>
          </p:cNvSpPr>
          <p:nvPr>
            <p:ph type="title"/>
          </p:nvPr>
        </p:nvSpPr>
        <p:spPr>
          <a:xfrm>
            <a:off x="883920" y="624841"/>
            <a:ext cx="8656320" cy="1134979"/>
          </a:xfrm>
        </p:spPr>
        <p:txBody>
          <a:bodyPr>
            <a:noAutofit/>
          </a:bodyPr>
          <a:lstStyle/>
          <a:p>
            <a:r>
              <a:rPr lang="it-IT" sz="3200" dirty="0"/>
              <a:t>La fusione dei comuni: un manuale per accompagnare nel percorso </a:t>
            </a:r>
          </a:p>
        </p:txBody>
      </p:sp>
      <p:sp>
        <p:nvSpPr>
          <p:cNvPr id="3" name="Segnaposto contenuto 2">
            <a:extLst>
              <a:ext uri="{FF2B5EF4-FFF2-40B4-BE49-F238E27FC236}">
                <a16:creationId xmlns:a16="http://schemas.microsoft.com/office/drawing/2014/main" id="{C41E937B-E175-4938-B911-153D76B8E5D0}"/>
              </a:ext>
            </a:extLst>
          </p:cNvPr>
          <p:cNvSpPr>
            <a:spLocks noGrp="1"/>
          </p:cNvSpPr>
          <p:nvPr>
            <p:ph idx="1"/>
          </p:nvPr>
        </p:nvSpPr>
        <p:spPr>
          <a:xfrm>
            <a:off x="883920" y="1949117"/>
            <a:ext cx="8656320" cy="4092247"/>
          </a:xfrm>
        </p:spPr>
        <p:txBody>
          <a:bodyPr>
            <a:normAutofit/>
          </a:bodyPr>
          <a:lstStyle/>
          <a:p>
            <a:pPr marL="0" indent="0">
              <a:buNone/>
            </a:pPr>
            <a:r>
              <a:rPr lang="it-IT" sz="2400" dirty="0"/>
              <a:t>L’esperienza maturata dai 10 Comuni che in Emilia-Romagna hanno proceduto nella fusione ha messo in evidenza:</a:t>
            </a:r>
          </a:p>
          <a:p>
            <a:r>
              <a:rPr lang="it-IT" sz="2400" dirty="0"/>
              <a:t>la complessità e le difficoltà del processo di fusione</a:t>
            </a:r>
          </a:p>
          <a:p>
            <a:r>
              <a:rPr lang="it-IT" sz="2400" dirty="0"/>
              <a:t>la necessità di un accompagnamento che possa consentire di avviare il nuovo Comune ed essere occasione per apportare efficienza, efficacia, razionalizzazione organizzativa e innovazione. </a:t>
            </a:r>
          </a:p>
          <a:p>
            <a:pPr marL="0" indent="0">
              <a:buNone/>
            </a:pPr>
            <a:r>
              <a:rPr lang="it-IT" sz="2400" dirty="0"/>
              <a:t> </a:t>
            </a:r>
          </a:p>
          <a:p>
            <a:endParaRPr lang="it-IT" dirty="0"/>
          </a:p>
        </p:txBody>
      </p:sp>
    </p:spTree>
    <p:extLst>
      <p:ext uri="{BB962C8B-B14F-4D97-AF65-F5344CB8AC3E}">
        <p14:creationId xmlns:p14="http://schemas.microsoft.com/office/powerpoint/2010/main" val="1892685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45FA435-7F77-4BEF-97F3-13A68DE8A14D}"/>
              </a:ext>
            </a:extLst>
          </p:cNvPr>
          <p:cNvSpPr>
            <a:spLocks noGrp="1"/>
          </p:cNvSpPr>
          <p:nvPr>
            <p:ph type="title"/>
          </p:nvPr>
        </p:nvSpPr>
        <p:spPr/>
        <p:txBody>
          <a:bodyPr/>
          <a:lstStyle/>
          <a:p>
            <a:r>
              <a:rPr lang="it-IT" dirty="0"/>
              <a:t>Dalle esperienze, le indicazioni </a:t>
            </a:r>
          </a:p>
        </p:txBody>
      </p:sp>
      <p:sp>
        <p:nvSpPr>
          <p:cNvPr id="3" name="Segnaposto contenuto 2">
            <a:extLst>
              <a:ext uri="{FF2B5EF4-FFF2-40B4-BE49-F238E27FC236}">
                <a16:creationId xmlns:a16="http://schemas.microsoft.com/office/drawing/2014/main" id="{058C6D68-0294-4BAA-9A70-81F2F1C2AC79}"/>
              </a:ext>
            </a:extLst>
          </p:cNvPr>
          <p:cNvSpPr>
            <a:spLocks noGrp="1"/>
          </p:cNvSpPr>
          <p:nvPr>
            <p:ph idx="1"/>
          </p:nvPr>
        </p:nvSpPr>
        <p:spPr>
          <a:xfrm>
            <a:off x="677334" y="1676400"/>
            <a:ext cx="8878146" cy="4572000"/>
          </a:xfrm>
        </p:spPr>
        <p:txBody>
          <a:bodyPr/>
          <a:lstStyle/>
          <a:p>
            <a:pPr marL="87313" indent="-3175">
              <a:buNone/>
            </a:pPr>
            <a:r>
              <a:rPr lang="it-IT" sz="2400" dirty="0"/>
              <a:t>Le esperienze hanno in particolare fatto emergere che:</a:t>
            </a:r>
          </a:p>
          <a:p>
            <a:pPr marL="180975" indent="-96838"/>
            <a:r>
              <a:rPr lang="it-IT" sz="2400" dirty="0"/>
              <a:t>per una organizzazione efficiente del nuovo Comune è opportuno cominciare il percorso per tempo</a:t>
            </a:r>
          </a:p>
          <a:p>
            <a:pPr marL="180975" indent="-96838"/>
            <a:r>
              <a:rPr lang="it-IT" sz="2400" dirty="0"/>
              <a:t>l’impatto maggiore è sul fronte interno ed è quindi fondamentale il coinvolgimento del personale dei Comuni fin dalle prime fasi</a:t>
            </a:r>
          </a:p>
          <a:p>
            <a:pPr marL="180975" indent="-96838"/>
            <a:r>
              <a:rPr lang="it-IT" sz="2400" dirty="0"/>
              <a:t>sul fronte esterno è importante comunicare ai cittadini le opportunità derivanti dalla fusione, informare che su di loro non incombono adempimenti, e incentivare la loro partecipazione per costruire insieme il nuovo Comune.</a:t>
            </a:r>
          </a:p>
          <a:p>
            <a:endParaRPr lang="it-IT" dirty="0"/>
          </a:p>
        </p:txBody>
      </p:sp>
    </p:spTree>
    <p:extLst>
      <p:ext uri="{BB962C8B-B14F-4D97-AF65-F5344CB8AC3E}">
        <p14:creationId xmlns:p14="http://schemas.microsoft.com/office/powerpoint/2010/main" val="3825535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5B93A3-3367-4B61-9F11-092C14304359}"/>
              </a:ext>
            </a:extLst>
          </p:cNvPr>
          <p:cNvSpPr>
            <a:spLocks noGrp="1"/>
          </p:cNvSpPr>
          <p:nvPr>
            <p:ph type="title"/>
          </p:nvPr>
        </p:nvSpPr>
        <p:spPr>
          <a:xfrm>
            <a:off x="853440" y="457202"/>
            <a:ext cx="9185910" cy="998620"/>
          </a:xfrm>
        </p:spPr>
        <p:txBody>
          <a:bodyPr>
            <a:normAutofit fontScale="90000"/>
          </a:bodyPr>
          <a:lstStyle/>
          <a:p>
            <a:r>
              <a:rPr lang="it-IT" i="1" dirty="0"/>
              <a:t>Struttura e contenuto del Manuale </a:t>
            </a:r>
            <a:br>
              <a:rPr lang="it-IT" b="1" dirty="0"/>
            </a:br>
            <a:endParaRPr lang="it-IT" dirty="0"/>
          </a:p>
        </p:txBody>
      </p:sp>
      <p:sp>
        <p:nvSpPr>
          <p:cNvPr id="3" name="Segnaposto contenuto 2">
            <a:extLst>
              <a:ext uri="{FF2B5EF4-FFF2-40B4-BE49-F238E27FC236}">
                <a16:creationId xmlns:a16="http://schemas.microsoft.com/office/drawing/2014/main" id="{578BA7EC-1E40-4DB4-B667-376ACD203E8E}"/>
              </a:ext>
            </a:extLst>
          </p:cNvPr>
          <p:cNvSpPr>
            <a:spLocks noGrp="1"/>
          </p:cNvSpPr>
          <p:nvPr>
            <p:ph idx="1"/>
          </p:nvPr>
        </p:nvSpPr>
        <p:spPr>
          <a:xfrm>
            <a:off x="624840" y="1455821"/>
            <a:ext cx="8952298" cy="4721142"/>
          </a:xfrm>
        </p:spPr>
        <p:txBody>
          <a:bodyPr>
            <a:normAutofit/>
          </a:bodyPr>
          <a:lstStyle/>
          <a:p>
            <a:pPr marL="144000" indent="0" algn="just">
              <a:lnSpc>
                <a:spcPct val="50000"/>
              </a:lnSpc>
              <a:spcBef>
                <a:spcPts val="600"/>
              </a:spcBef>
              <a:buNone/>
            </a:pPr>
            <a:endParaRPr lang="it-IT" dirty="0"/>
          </a:p>
          <a:p>
            <a:pPr marL="144000" indent="0">
              <a:lnSpc>
                <a:spcPct val="50000"/>
              </a:lnSpc>
              <a:spcBef>
                <a:spcPts val="600"/>
              </a:spcBef>
              <a:buNone/>
            </a:pPr>
            <a:r>
              <a:rPr lang="it-IT" sz="2000" dirty="0"/>
              <a:t>  È scandito come</a:t>
            </a:r>
            <a:r>
              <a:rPr lang="it-IT" sz="2000" b="1" dirty="0"/>
              <a:t> </a:t>
            </a:r>
            <a:r>
              <a:rPr lang="it-IT" sz="2000" dirty="0"/>
              <a:t>“Cronoprogramma delle attività”</a:t>
            </a:r>
          </a:p>
          <a:p>
            <a:pPr marL="144000" indent="0">
              <a:lnSpc>
                <a:spcPct val="50000"/>
              </a:lnSpc>
              <a:spcBef>
                <a:spcPts val="600"/>
              </a:spcBef>
              <a:buNone/>
            </a:pPr>
            <a:r>
              <a:rPr lang="it-IT" sz="2000" b="1" dirty="0"/>
              <a:t>  </a:t>
            </a:r>
          </a:p>
          <a:p>
            <a:pPr indent="9525"/>
            <a:r>
              <a:rPr lang="it-IT" sz="2000" dirty="0"/>
              <a:t>tiene conto delle </a:t>
            </a:r>
            <a:r>
              <a:rPr lang="it-IT" sz="2000" b="1" dirty="0"/>
              <a:t>tempistiche imposte dalla normativa</a:t>
            </a:r>
            <a:r>
              <a:rPr lang="it-IT" sz="2000" dirty="0"/>
              <a:t>: approvazione progetto di fusione da parte della regione, referendum, legge regionale di fusione e indizione nuove elezioni</a:t>
            </a:r>
          </a:p>
          <a:p>
            <a:pPr indent="9525"/>
            <a:r>
              <a:rPr lang="it-IT" sz="2000" dirty="0"/>
              <a:t>propone dei </a:t>
            </a:r>
            <a:r>
              <a:rPr lang="it-IT" sz="2000" b="1" dirty="0"/>
              <a:t>“tempi tecnici ottimali” </a:t>
            </a:r>
            <a:r>
              <a:rPr lang="it-IT" sz="2000" dirty="0"/>
              <a:t>per la ricognizione, lo studio, l’analisi, la valutazione e le decisioni in merito ai numerosi processi interni ed esterni agli enti interessati dalla fusione</a:t>
            </a:r>
            <a:endParaRPr lang="it-IT" sz="2000" b="1" dirty="0"/>
          </a:p>
          <a:p>
            <a:pPr indent="9525"/>
            <a:r>
              <a:rPr lang="it-IT" sz="2000" dirty="0"/>
              <a:t>considera soprattutto </a:t>
            </a:r>
            <a:r>
              <a:rPr lang="it-IT" sz="2000" b="1" dirty="0"/>
              <a:t>le attività e gli adempimenti comunali</a:t>
            </a:r>
            <a:r>
              <a:rPr lang="it-IT" sz="2000" dirty="0"/>
              <a:t>, senza dimenticare il rapporto con altri enti, </a:t>
            </a:r>
            <a:r>
              <a:rPr lang="it-IT" sz="2000" i="1" dirty="0"/>
              <a:t>in primis</a:t>
            </a:r>
            <a:r>
              <a:rPr lang="it-IT" sz="2000" dirty="0"/>
              <a:t> la Regione, indicando tutto quanto deve essere realizzato per garantire l’avvio del nuovo Comune </a:t>
            </a:r>
          </a:p>
          <a:p>
            <a:endParaRPr lang="it-IT" dirty="0"/>
          </a:p>
          <a:p>
            <a:endParaRPr lang="it-IT" dirty="0"/>
          </a:p>
        </p:txBody>
      </p:sp>
    </p:spTree>
    <p:extLst>
      <p:ext uri="{BB962C8B-B14F-4D97-AF65-F5344CB8AC3E}">
        <p14:creationId xmlns:p14="http://schemas.microsoft.com/office/powerpoint/2010/main" val="3183303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91C694-C961-4128-83CF-77631A625F72}"/>
              </a:ext>
            </a:extLst>
          </p:cNvPr>
          <p:cNvSpPr>
            <a:spLocks noGrp="1"/>
          </p:cNvSpPr>
          <p:nvPr>
            <p:ph type="title"/>
          </p:nvPr>
        </p:nvSpPr>
        <p:spPr>
          <a:xfrm>
            <a:off x="594360" y="228601"/>
            <a:ext cx="9144953" cy="1325563"/>
          </a:xfrm>
        </p:spPr>
        <p:txBody>
          <a:bodyPr/>
          <a:lstStyle/>
          <a:p>
            <a:br>
              <a:rPr lang="it-IT" sz="3000" i="1" dirty="0"/>
            </a:br>
            <a:r>
              <a:rPr lang="it-IT" sz="3000" i="1" dirty="0"/>
              <a:t>Cronoprogramma in 4 fasi</a:t>
            </a:r>
          </a:p>
        </p:txBody>
      </p:sp>
      <p:graphicFrame>
        <p:nvGraphicFramePr>
          <p:cNvPr id="4" name="Segnaposto contenuto 3">
            <a:extLst>
              <a:ext uri="{FF2B5EF4-FFF2-40B4-BE49-F238E27FC236}">
                <a16:creationId xmlns:a16="http://schemas.microsoft.com/office/drawing/2014/main" id="{C1A44485-5344-41AD-B739-FD034060FFFE}"/>
              </a:ext>
            </a:extLst>
          </p:cNvPr>
          <p:cNvGraphicFramePr>
            <a:graphicFrameLocks noGrp="1"/>
          </p:cNvGraphicFramePr>
          <p:nvPr>
            <p:ph idx="1"/>
            <p:extLst>
              <p:ext uri="{D42A27DB-BD31-4B8C-83A1-F6EECF244321}">
                <p14:modId xmlns:p14="http://schemas.microsoft.com/office/powerpoint/2010/main" val="1610295441"/>
              </p:ext>
            </p:extLst>
          </p:nvPr>
        </p:nvGraphicFramePr>
        <p:xfrm>
          <a:off x="594360" y="1554164"/>
          <a:ext cx="9144953" cy="4232273"/>
        </p:xfrm>
        <a:graphic>
          <a:graphicData uri="http://schemas.openxmlformats.org/drawingml/2006/table">
            <a:tbl>
              <a:tblPr firstRow="1" firstCol="1" bandRow="1"/>
              <a:tblGrid>
                <a:gridCol w="3152434">
                  <a:extLst>
                    <a:ext uri="{9D8B030D-6E8A-4147-A177-3AD203B41FA5}">
                      <a16:colId xmlns:a16="http://schemas.microsoft.com/office/drawing/2014/main" val="4291382891"/>
                    </a:ext>
                  </a:extLst>
                </a:gridCol>
                <a:gridCol w="5992519">
                  <a:extLst>
                    <a:ext uri="{9D8B030D-6E8A-4147-A177-3AD203B41FA5}">
                      <a16:colId xmlns:a16="http://schemas.microsoft.com/office/drawing/2014/main" val="1085401873"/>
                    </a:ext>
                  </a:extLst>
                </a:gridCol>
              </a:tblGrid>
              <a:tr h="1274027">
                <a:tc>
                  <a:txBody>
                    <a:bodyPr/>
                    <a:lstStyle/>
                    <a:p>
                      <a:pPr algn="l">
                        <a:lnSpc>
                          <a:spcPts val="1600"/>
                        </a:lnSpc>
                        <a:spcAft>
                          <a:spcPts val="0"/>
                        </a:spcAft>
                      </a:pPr>
                      <a:r>
                        <a:rPr lang="it-IT" sz="1100" b="1" dirty="0">
                          <a:effectLst/>
                          <a:latin typeface="Gisha" panose="020B0502040204020203" pitchFamily="34" charset="-79"/>
                          <a:ea typeface="Batang" panose="02030600000101010101" pitchFamily="18" charset="-127"/>
                          <a:cs typeface="Times New Roman" panose="02020603050405020304" pitchFamily="18" charset="0"/>
                        </a:rPr>
                        <a:t>Fase 1</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ts val="1600"/>
                        </a:lnSpc>
                        <a:spcAft>
                          <a:spcPts val="0"/>
                        </a:spcAft>
                      </a:pPr>
                      <a:r>
                        <a:rPr lang="it-IT" sz="1100" b="1" dirty="0">
                          <a:effectLst/>
                          <a:latin typeface="Gisha" panose="020B0502040204020203" pitchFamily="34" charset="-79"/>
                          <a:ea typeface="Batang" panose="02030600000101010101" pitchFamily="18" charset="-127"/>
                          <a:cs typeface="Times New Roman" panose="02020603050405020304" pitchFamily="18" charset="0"/>
                        </a:rPr>
                        <a:t>PREPARATORIA</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E2EFD9"/>
                    </a:solidFill>
                  </a:tcPr>
                </a:tc>
                <a:tc>
                  <a:txBody>
                    <a:bodyPr/>
                    <a:lstStyle/>
                    <a:p>
                      <a:pPr algn="l">
                        <a:lnSpc>
                          <a:spcPts val="1600"/>
                        </a:lnSpc>
                        <a:spcAft>
                          <a:spcPts val="0"/>
                        </a:spcAft>
                      </a:pPr>
                      <a:r>
                        <a:rPr lang="it-IT" sz="1100" dirty="0">
                          <a:effectLst/>
                          <a:latin typeface="Gisha" panose="020B0502040204020203" pitchFamily="34" charset="-79"/>
                          <a:ea typeface="Batang" panose="02030600000101010101" pitchFamily="18" charset="-127"/>
                          <a:cs typeface="Times New Roman" panose="02020603050405020304" pitchFamily="18" charset="0"/>
                        </a:rPr>
                        <a:t>dal progetto di fusione fino al referendum / legge regionale di fusione</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E2EFD9"/>
                    </a:solidFill>
                  </a:tcPr>
                </a:tc>
                <a:extLst>
                  <a:ext uri="{0D108BD9-81ED-4DB2-BD59-A6C34878D82A}">
                    <a16:rowId xmlns:a16="http://schemas.microsoft.com/office/drawing/2014/main" val="399269202"/>
                  </a:ext>
                </a:extLst>
              </a:tr>
              <a:tr h="986082">
                <a:tc>
                  <a:txBody>
                    <a:bodyPr/>
                    <a:lstStyle/>
                    <a:p>
                      <a:pPr algn="l">
                        <a:lnSpc>
                          <a:spcPts val="1600"/>
                        </a:lnSpc>
                        <a:spcAft>
                          <a:spcPts val="0"/>
                        </a:spcAft>
                      </a:pPr>
                      <a:r>
                        <a:rPr lang="it-IT" sz="1100" b="1" dirty="0">
                          <a:effectLst/>
                          <a:latin typeface="Gisha" panose="020B0502040204020203" pitchFamily="34" charset="-79"/>
                          <a:ea typeface="Batang" panose="02030600000101010101" pitchFamily="18" charset="-127"/>
                          <a:cs typeface="Times New Roman" panose="02020603050405020304" pitchFamily="18" charset="0"/>
                        </a:rPr>
                        <a:t>Fase 2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ts val="1600"/>
                        </a:lnSpc>
                        <a:spcAft>
                          <a:spcPts val="0"/>
                        </a:spcAft>
                      </a:pPr>
                      <a:r>
                        <a:rPr lang="it-IT" sz="1100" b="1" dirty="0">
                          <a:effectLst/>
                          <a:latin typeface="Gisha" panose="020B0502040204020203" pitchFamily="34" charset="-79"/>
                          <a:ea typeface="Batang" panose="02030600000101010101" pitchFamily="18" charset="-127"/>
                          <a:cs typeface="Times New Roman" panose="02020603050405020304" pitchFamily="18" charset="0"/>
                        </a:rPr>
                        <a:t>PROGETTAZIONE</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C5E0B3"/>
                    </a:solidFill>
                  </a:tcPr>
                </a:tc>
                <a:tc>
                  <a:txBody>
                    <a:bodyPr/>
                    <a:lstStyle/>
                    <a:p>
                      <a:pPr algn="l">
                        <a:lnSpc>
                          <a:spcPts val="1600"/>
                        </a:lnSpc>
                        <a:spcAft>
                          <a:spcPts val="0"/>
                        </a:spcAft>
                      </a:pPr>
                      <a:r>
                        <a:rPr lang="it-IT" sz="1100" dirty="0">
                          <a:effectLst/>
                          <a:latin typeface="Gisha" panose="020B0502040204020203" pitchFamily="34" charset="-79"/>
                          <a:ea typeface="Batang" panose="02030600000101010101" pitchFamily="18" charset="-127"/>
                          <a:cs typeface="Times New Roman" panose="02020603050405020304" pitchFamily="18" charset="0"/>
                        </a:rPr>
                        <a:t>dal referendum / legge regionale di fusione all’avvio del nuovo Comune</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C5E0B3"/>
                    </a:solidFill>
                  </a:tcPr>
                </a:tc>
                <a:extLst>
                  <a:ext uri="{0D108BD9-81ED-4DB2-BD59-A6C34878D82A}">
                    <a16:rowId xmlns:a16="http://schemas.microsoft.com/office/drawing/2014/main" val="1405989934"/>
                  </a:ext>
                </a:extLst>
              </a:tr>
              <a:tr h="986082">
                <a:tc>
                  <a:txBody>
                    <a:bodyPr/>
                    <a:lstStyle/>
                    <a:p>
                      <a:pPr algn="l">
                        <a:lnSpc>
                          <a:spcPts val="1600"/>
                        </a:lnSpc>
                        <a:spcAft>
                          <a:spcPts val="0"/>
                        </a:spcAft>
                      </a:pPr>
                      <a:r>
                        <a:rPr lang="it-IT" sz="1100" b="1" dirty="0">
                          <a:effectLst/>
                          <a:latin typeface="Gisha" panose="020B0502040204020203" pitchFamily="34" charset="-79"/>
                          <a:ea typeface="Batang" panose="02030600000101010101" pitchFamily="18" charset="-127"/>
                          <a:cs typeface="Times New Roman" panose="02020603050405020304" pitchFamily="18" charset="0"/>
                        </a:rPr>
                        <a:t>Fase 3 COMMISSARIAMENTO</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A8D08D"/>
                    </a:solidFill>
                  </a:tcPr>
                </a:tc>
                <a:tc>
                  <a:txBody>
                    <a:bodyPr/>
                    <a:lstStyle/>
                    <a:p>
                      <a:pPr algn="l">
                        <a:lnSpc>
                          <a:spcPts val="1600"/>
                        </a:lnSpc>
                        <a:spcAft>
                          <a:spcPts val="0"/>
                        </a:spcAft>
                      </a:pPr>
                      <a:r>
                        <a:rPr lang="it-IT" sz="1100" dirty="0">
                          <a:effectLst/>
                          <a:latin typeface="Gisha" panose="020B0502040204020203" pitchFamily="34" charset="-79"/>
                          <a:ea typeface="Batang" panose="02030600000101010101" pitchFamily="18" charset="-127"/>
                          <a:cs typeface="Times New Roman" panose="02020603050405020304" pitchFamily="18" charset="0"/>
                        </a:rPr>
                        <a:t>dall’avvio del nuovo Comune con Commissario Prefettizio alle nuove elezioni</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A8D08D"/>
                    </a:solidFill>
                  </a:tcPr>
                </a:tc>
                <a:extLst>
                  <a:ext uri="{0D108BD9-81ED-4DB2-BD59-A6C34878D82A}">
                    <a16:rowId xmlns:a16="http://schemas.microsoft.com/office/drawing/2014/main" val="2025321199"/>
                  </a:ext>
                </a:extLst>
              </a:tr>
              <a:tr h="986082">
                <a:tc>
                  <a:txBody>
                    <a:bodyPr/>
                    <a:lstStyle/>
                    <a:p>
                      <a:pPr algn="l">
                        <a:lnSpc>
                          <a:spcPts val="1600"/>
                        </a:lnSpc>
                        <a:spcAft>
                          <a:spcPts val="0"/>
                        </a:spcAft>
                      </a:pPr>
                      <a:r>
                        <a:rPr lang="it-IT" sz="1100" b="1" dirty="0">
                          <a:solidFill>
                            <a:srgbClr val="FFFFFF"/>
                          </a:solidFill>
                          <a:effectLst/>
                          <a:latin typeface="Gisha" panose="020B0502040204020203" pitchFamily="34" charset="-79"/>
                          <a:ea typeface="Batang" panose="02030600000101010101" pitchFamily="18" charset="-127"/>
                          <a:cs typeface="Times New Roman" panose="02020603050405020304" pitchFamily="18" charset="0"/>
                        </a:rPr>
                        <a:t>Fase 4</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ts val="1600"/>
                        </a:lnSpc>
                        <a:spcAft>
                          <a:spcPts val="0"/>
                        </a:spcAft>
                      </a:pPr>
                      <a:r>
                        <a:rPr lang="it-IT" sz="1100" b="1" dirty="0">
                          <a:solidFill>
                            <a:srgbClr val="FFFFFF"/>
                          </a:solidFill>
                          <a:effectLst/>
                          <a:latin typeface="Gisha" panose="020B0502040204020203" pitchFamily="34" charset="-79"/>
                          <a:ea typeface="Batang" panose="02030600000101010101" pitchFamily="18" charset="-127"/>
                          <a:cs typeface="Times New Roman" panose="02020603050405020304" pitchFamily="18" charset="0"/>
                        </a:rPr>
                        <a:t>A REGIME</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538135"/>
                    </a:solidFill>
                  </a:tcPr>
                </a:tc>
                <a:tc>
                  <a:txBody>
                    <a:bodyPr/>
                    <a:lstStyle/>
                    <a:p>
                      <a:pPr algn="l">
                        <a:lnSpc>
                          <a:spcPts val="1600"/>
                        </a:lnSpc>
                        <a:spcAft>
                          <a:spcPts val="0"/>
                        </a:spcAft>
                      </a:pPr>
                      <a:r>
                        <a:rPr lang="it-IT" sz="1100" dirty="0">
                          <a:solidFill>
                            <a:srgbClr val="FFFFFF"/>
                          </a:solidFill>
                          <a:effectLst/>
                          <a:latin typeface="Gisha" panose="020B0502040204020203" pitchFamily="34" charset="-79"/>
                          <a:ea typeface="Batang" panose="02030600000101010101" pitchFamily="18" charset="-127"/>
                          <a:cs typeface="Times New Roman" panose="02020603050405020304" pitchFamily="18" charset="0"/>
                        </a:rPr>
                        <a:t>dalle nuove elezioni in poi, con propri organi eletti</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538135"/>
                    </a:solidFill>
                  </a:tcPr>
                </a:tc>
                <a:extLst>
                  <a:ext uri="{0D108BD9-81ED-4DB2-BD59-A6C34878D82A}">
                    <a16:rowId xmlns:a16="http://schemas.microsoft.com/office/drawing/2014/main" val="3609051458"/>
                  </a:ext>
                </a:extLst>
              </a:tr>
            </a:tbl>
          </a:graphicData>
        </a:graphic>
      </p:graphicFrame>
    </p:spTree>
    <p:extLst>
      <p:ext uri="{BB962C8B-B14F-4D97-AF65-F5344CB8AC3E}">
        <p14:creationId xmlns:p14="http://schemas.microsoft.com/office/powerpoint/2010/main" val="2635335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417999-540D-4A74-9D3C-27B5B054C07A}"/>
              </a:ext>
            </a:extLst>
          </p:cNvPr>
          <p:cNvSpPr>
            <a:spLocks noGrp="1"/>
          </p:cNvSpPr>
          <p:nvPr>
            <p:ph type="title"/>
          </p:nvPr>
        </p:nvSpPr>
        <p:spPr/>
        <p:txBody>
          <a:bodyPr/>
          <a:lstStyle/>
          <a:p>
            <a:br>
              <a:rPr lang="it-IT" sz="3000" i="1" dirty="0"/>
            </a:br>
            <a:r>
              <a:rPr lang="it-IT" sz="3200" i="1" dirty="0"/>
              <a:t>Struttura e contenuto del Manuale</a:t>
            </a:r>
          </a:p>
        </p:txBody>
      </p:sp>
      <p:sp>
        <p:nvSpPr>
          <p:cNvPr id="3" name="Segnaposto contenuto 2">
            <a:extLst>
              <a:ext uri="{FF2B5EF4-FFF2-40B4-BE49-F238E27FC236}">
                <a16:creationId xmlns:a16="http://schemas.microsoft.com/office/drawing/2014/main" id="{29160AFC-7A98-4AC7-85F8-35159EAFDEDA}"/>
              </a:ext>
            </a:extLst>
          </p:cNvPr>
          <p:cNvSpPr>
            <a:spLocks noGrp="1"/>
          </p:cNvSpPr>
          <p:nvPr>
            <p:ph idx="1"/>
          </p:nvPr>
        </p:nvSpPr>
        <p:spPr/>
        <p:txBody>
          <a:bodyPr>
            <a:normAutofit/>
          </a:bodyPr>
          <a:lstStyle/>
          <a:p>
            <a:pPr marL="0" indent="0" algn="just">
              <a:buNone/>
            </a:pPr>
            <a:r>
              <a:rPr lang="it-IT" sz="2000" dirty="0"/>
              <a:t>  Il manuale è composto da: </a:t>
            </a:r>
          </a:p>
          <a:p>
            <a:pPr algn="just"/>
            <a:r>
              <a:rPr lang="it-IT" sz="2000" dirty="0"/>
              <a:t>una prima parte descrittiva delle PRINCIPALI ATTIVITA’ PER AMBITO DI INTERVENTO </a:t>
            </a:r>
          </a:p>
          <a:p>
            <a:pPr algn="just"/>
            <a:r>
              <a:rPr lang="it-IT" sz="2000" dirty="0"/>
              <a:t>un →“Cronoprogramma delle attività” articolato in 45 “schede” </a:t>
            </a:r>
          </a:p>
          <a:p>
            <a:pPr marL="179388" indent="0" algn="just">
              <a:buNone/>
            </a:pPr>
            <a:r>
              <a:rPr lang="it-IT" sz="2000" dirty="0"/>
              <a:t>In ogni scheda sono indicati gli interventi, i soggetti da coinvolgere,  l’impatto esterno e le attività da comunicare, gli atti da adottare, con rinvii  ad esempi di atti adottati da Comuni che hanno già realizzato la fusione (link ad atti presenti on line), oltre che alla tempistica proposta o necessaria, a seconda della natura del singolo adempimento. </a:t>
            </a:r>
          </a:p>
          <a:p>
            <a:endParaRPr lang="it-IT" dirty="0"/>
          </a:p>
        </p:txBody>
      </p:sp>
    </p:spTree>
    <p:extLst>
      <p:ext uri="{BB962C8B-B14F-4D97-AF65-F5344CB8AC3E}">
        <p14:creationId xmlns:p14="http://schemas.microsoft.com/office/powerpoint/2010/main" val="72531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AEB997B-AC00-4788-B077-48B368E1188D}"/>
              </a:ext>
            </a:extLst>
          </p:cNvPr>
          <p:cNvSpPr>
            <a:spLocks noGrp="1"/>
          </p:cNvSpPr>
          <p:nvPr>
            <p:ph type="title"/>
          </p:nvPr>
        </p:nvSpPr>
        <p:spPr>
          <a:xfrm>
            <a:off x="518160" y="365127"/>
            <a:ext cx="9521190" cy="1092199"/>
          </a:xfrm>
        </p:spPr>
        <p:txBody>
          <a:bodyPr>
            <a:normAutofit/>
          </a:bodyPr>
          <a:lstStyle/>
          <a:p>
            <a:r>
              <a:rPr lang="it-IT" sz="3100" i="1" dirty="0"/>
              <a:t>Prima parte del Manuale: gli ambiti di intervento </a:t>
            </a:r>
            <a:br>
              <a:rPr lang="it-IT" sz="3100" dirty="0"/>
            </a:br>
            <a:endParaRPr lang="it-IT" sz="3100" dirty="0"/>
          </a:p>
        </p:txBody>
      </p:sp>
      <p:sp>
        <p:nvSpPr>
          <p:cNvPr id="3" name="Segnaposto contenuto 2">
            <a:extLst>
              <a:ext uri="{FF2B5EF4-FFF2-40B4-BE49-F238E27FC236}">
                <a16:creationId xmlns:a16="http://schemas.microsoft.com/office/drawing/2014/main" id="{843D3335-6405-48CB-9609-010A9D70C01D}"/>
              </a:ext>
            </a:extLst>
          </p:cNvPr>
          <p:cNvSpPr>
            <a:spLocks noGrp="1"/>
          </p:cNvSpPr>
          <p:nvPr>
            <p:ph idx="1"/>
          </p:nvPr>
        </p:nvSpPr>
        <p:spPr>
          <a:xfrm>
            <a:off x="762000" y="1276350"/>
            <a:ext cx="9277350" cy="4900613"/>
          </a:xfrm>
        </p:spPr>
        <p:txBody>
          <a:bodyPr>
            <a:normAutofit fontScale="25000" lnSpcReduction="20000"/>
          </a:bodyPr>
          <a:lstStyle/>
          <a:p>
            <a:pPr marL="0" indent="0">
              <a:lnSpc>
                <a:spcPct val="107000"/>
              </a:lnSpc>
              <a:spcAft>
                <a:spcPts val="600"/>
              </a:spcAft>
              <a:buNone/>
            </a:pPr>
            <a:endParaRPr lang="it-IT" sz="2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it-IT" sz="8000" dirty="0">
                <a:ea typeface="Batang" panose="02030600000101010101" pitchFamily="18" charset="-127"/>
                <a:cs typeface="Times New Roman" panose="02020603050405020304" pitchFamily="18" charset="0"/>
              </a:rPr>
              <a:t>Le attività e adempimenti che devono intraprendere i Comuni in via di fusione sono state raggruppate nei seguenti ambiti di intervento:</a:t>
            </a:r>
            <a:endParaRPr lang="it-IT" sz="8000" dirty="0">
              <a:ea typeface="Calibri" panose="020F0502020204030204" pitchFamily="34" charset="0"/>
              <a:cs typeface="Times New Roman" panose="02020603050405020304" pitchFamily="18" charset="0"/>
            </a:endParaRPr>
          </a:p>
          <a:p>
            <a:pPr algn="just">
              <a:lnSpc>
                <a:spcPct val="120000"/>
              </a:lnSpc>
              <a:buFont typeface="Calibri" panose="020F0502020204030204" pitchFamily="34" charset="0"/>
              <a:buChar char="•"/>
            </a:pPr>
            <a:r>
              <a:rPr lang="it-IT" sz="8000" dirty="0">
                <a:ea typeface="Batang" panose="02030600000101010101" pitchFamily="18" charset="-127"/>
                <a:cs typeface="Times New Roman" panose="02020603050405020304" pitchFamily="18" charset="0"/>
              </a:rPr>
              <a:t>Statuto, Regolamenti e atti di programmazione territoriale</a:t>
            </a:r>
            <a:endParaRPr lang="it-IT" sz="8000" dirty="0">
              <a:ea typeface="Calibri" panose="020F0502020204030204" pitchFamily="34" charset="0"/>
              <a:cs typeface="Times New Roman" panose="02020603050405020304" pitchFamily="18" charset="0"/>
            </a:endParaRPr>
          </a:p>
          <a:p>
            <a:pPr algn="just">
              <a:lnSpc>
                <a:spcPct val="120000"/>
              </a:lnSpc>
              <a:buFont typeface="Calibri" panose="020F0502020204030204" pitchFamily="34" charset="0"/>
              <a:buChar char="•"/>
            </a:pPr>
            <a:r>
              <a:rPr lang="it-IT" sz="8000" dirty="0">
                <a:ea typeface="Batang" panose="02030600000101010101" pitchFamily="18" charset="-127"/>
                <a:cs typeface="Times New Roman" panose="02020603050405020304" pitchFamily="18" charset="0"/>
              </a:rPr>
              <a:t>Organizzazione degli uffici e del personale (generale)</a:t>
            </a:r>
            <a:endParaRPr lang="it-IT" sz="8000" dirty="0">
              <a:ea typeface="Calibri" panose="020F0502020204030204" pitchFamily="34" charset="0"/>
              <a:cs typeface="Times New Roman" panose="02020603050405020304" pitchFamily="18" charset="0"/>
            </a:endParaRPr>
          </a:p>
          <a:p>
            <a:pPr algn="just">
              <a:lnSpc>
                <a:spcPct val="120000"/>
              </a:lnSpc>
              <a:buFont typeface="Calibri" panose="020F0502020204030204" pitchFamily="34" charset="0"/>
              <a:buChar char="•"/>
            </a:pPr>
            <a:r>
              <a:rPr lang="it-IT" sz="8000" dirty="0">
                <a:ea typeface="Batang" panose="02030600000101010101" pitchFamily="18" charset="-127"/>
                <a:cs typeface="Times New Roman" panose="02020603050405020304" pitchFamily="18" charset="0"/>
              </a:rPr>
              <a:t>Contratti, convenzioni e partecipazioni</a:t>
            </a:r>
            <a:endParaRPr lang="it-IT" sz="8000" dirty="0">
              <a:ea typeface="Calibri" panose="020F0502020204030204" pitchFamily="34" charset="0"/>
              <a:cs typeface="Times New Roman" panose="02020603050405020304" pitchFamily="18" charset="0"/>
            </a:endParaRPr>
          </a:p>
          <a:p>
            <a:pPr algn="just">
              <a:lnSpc>
                <a:spcPct val="120000"/>
              </a:lnSpc>
              <a:buFont typeface="Calibri" panose="020F0502020204030204" pitchFamily="34" charset="0"/>
              <a:buChar char="•"/>
            </a:pPr>
            <a:r>
              <a:rPr lang="it-IT" sz="8000" dirty="0">
                <a:ea typeface="Batang" panose="02030600000101010101" pitchFamily="18" charset="-127"/>
                <a:cs typeface="Times New Roman" panose="02020603050405020304" pitchFamily="18" charset="0"/>
              </a:rPr>
              <a:t>Strumenti finanziari e di programmazione</a:t>
            </a:r>
            <a:endParaRPr lang="it-IT" sz="8000" dirty="0">
              <a:ea typeface="Calibri" panose="020F0502020204030204" pitchFamily="34" charset="0"/>
              <a:cs typeface="Times New Roman" panose="02020603050405020304" pitchFamily="18" charset="0"/>
            </a:endParaRPr>
          </a:p>
          <a:p>
            <a:pPr algn="just">
              <a:lnSpc>
                <a:spcPct val="120000"/>
              </a:lnSpc>
              <a:buFont typeface="Calibri" panose="020F0502020204030204" pitchFamily="34" charset="0"/>
              <a:buChar char="•"/>
            </a:pPr>
            <a:r>
              <a:rPr lang="it-IT" sz="8000" dirty="0">
                <a:ea typeface="Batang" panose="02030600000101010101" pitchFamily="18" charset="-127"/>
                <a:cs typeface="Times New Roman" panose="02020603050405020304" pitchFamily="18" charset="0"/>
              </a:rPr>
              <a:t>Sistemi informativi e informatici</a:t>
            </a:r>
            <a:endParaRPr lang="it-IT" sz="8000" dirty="0">
              <a:ea typeface="Calibri" panose="020F0502020204030204" pitchFamily="34" charset="0"/>
              <a:cs typeface="Times New Roman" panose="02020603050405020304" pitchFamily="18" charset="0"/>
            </a:endParaRPr>
          </a:p>
          <a:p>
            <a:pPr algn="just">
              <a:lnSpc>
                <a:spcPct val="120000"/>
              </a:lnSpc>
              <a:buFont typeface="Calibri" panose="020F0502020204030204" pitchFamily="34" charset="0"/>
              <a:buChar char="•"/>
            </a:pPr>
            <a:r>
              <a:rPr lang="it-IT" sz="8000" dirty="0">
                <a:ea typeface="Batang" panose="02030600000101010101" pitchFamily="18" charset="-127"/>
                <a:cs typeface="Times New Roman" panose="02020603050405020304" pitchFamily="18" charset="0"/>
              </a:rPr>
              <a:t>Servizio anagrafe e stato civile ed elettorale </a:t>
            </a:r>
            <a:endParaRPr lang="it-IT" sz="8000" dirty="0">
              <a:ea typeface="Calibri" panose="020F0502020204030204" pitchFamily="34" charset="0"/>
              <a:cs typeface="Times New Roman" panose="02020603050405020304" pitchFamily="18" charset="0"/>
            </a:endParaRPr>
          </a:p>
          <a:p>
            <a:pPr algn="just">
              <a:lnSpc>
                <a:spcPct val="120000"/>
              </a:lnSpc>
              <a:buFont typeface="Calibri" panose="020F0502020204030204" pitchFamily="34" charset="0"/>
              <a:buChar char="•"/>
            </a:pPr>
            <a:r>
              <a:rPr lang="it-IT" sz="8000" dirty="0">
                <a:ea typeface="Batang" panose="02030600000101010101" pitchFamily="18" charset="-127"/>
                <a:cs typeface="Times New Roman" panose="02020603050405020304" pitchFamily="18" charset="0"/>
              </a:rPr>
              <a:t>Comunicazione ai cittadini</a:t>
            </a:r>
            <a:endParaRPr lang="it-IT" sz="8000" dirty="0">
              <a:ea typeface="Calibri" panose="020F0502020204030204" pitchFamily="34" charset="0"/>
              <a:cs typeface="Times New Roman" panose="02020603050405020304" pitchFamily="18" charset="0"/>
            </a:endParaRPr>
          </a:p>
          <a:p>
            <a:pPr algn="just">
              <a:lnSpc>
                <a:spcPct val="120000"/>
              </a:lnSpc>
              <a:buFont typeface="Calibri" panose="020F0502020204030204" pitchFamily="34" charset="0"/>
              <a:buChar char="•"/>
            </a:pPr>
            <a:r>
              <a:rPr lang="it-IT" sz="8000" dirty="0">
                <a:ea typeface="Batang" panose="02030600000101010101" pitchFamily="18" charset="-127"/>
                <a:cs typeface="Times New Roman" panose="02020603050405020304" pitchFamily="18" charset="0"/>
              </a:rPr>
              <a:t>Adempimenti operativi generali e specifici </a:t>
            </a:r>
            <a:endParaRPr lang="it-IT" sz="8000" dirty="0">
              <a:ea typeface="Calibri" panose="020F0502020204030204" pitchFamily="34" charset="0"/>
              <a:cs typeface="Times New Roman" panose="02020603050405020304" pitchFamily="18" charset="0"/>
            </a:endParaRPr>
          </a:p>
          <a:p>
            <a:pPr algn="just">
              <a:lnSpc>
                <a:spcPct val="120000"/>
              </a:lnSpc>
              <a:buFont typeface="Calibri" panose="020F0502020204030204" pitchFamily="34" charset="0"/>
              <a:buChar char="•"/>
            </a:pPr>
            <a:r>
              <a:rPr lang="it-IT" sz="8000" dirty="0">
                <a:ea typeface="Batang" panose="02030600000101010101" pitchFamily="18" charset="-127"/>
                <a:cs typeface="Times New Roman" panose="02020603050405020304" pitchFamily="18" charset="0"/>
              </a:rPr>
              <a:t>Attività della Regione</a:t>
            </a:r>
            <a:endParaRPr lang="it-IT" sz="8000" dirty="0">
              <a:ea typeface="Calibri" panose="020F0502020204030204" pitchFamily="34" charset="0"/>
              <a:cs typeface="Times New Roman" panose="02020603050405020304" pitchFamily="18" charset="0"/>
            </a:endParaRPr>
          </a:p>
          <a:p>
            <a:pPr marL="0" indent="0">
              <a:lnSpc>
                <a:spcPct val="107000"/>
              </a:lnSpc>
              <a:spcAft>
                <a:spcPts val="800"/>
              </a:spcAft>
              <a:buNone/>
            </a:pPr>
            <a:endParaRPr lang="it-IT" sz="4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it-IT" sz="2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it-IT" sz="2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it-IT"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it-IT" sz="2400" b="1" dirty="0">
                <a:latin typeface="Gisha" panose="020B0502040204020203" pitchFamily="34" charset="-79"/>
                <a:ea typeface="Batang" panose="02030600000101010101" pitchFamily="18" charset="-127"/>
                <a:cs typeface="Times New Roman" panose="02020603050405020304" pitchFamily="18" charset="0"/>
              </a:rPr>
              <a:t> </a:t>
            </a:r>
            <a:endParaRPr lang="it-IT"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it-IT" sz="2400" b="1" dirty="0">
                <a:latin typeface="Gisha" panose="020B0502040204020203" pitchFamily="34" charset="-79"/>
                <a:ea typeface="Batang" panose="02030600000101010101" pitchFamily="18" charset="-127"/>
                <a:cs typeface="Times New Roman" panose="02020603050405020304" pitchFamily="18" charset="0"/>
              </a:rPr>
              <a:t> </a:t>
            </a:r>
            <a:endParaRPr lang="it-IT" sz="2400" dirty="0">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2700451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CAA2235-0818-48A0-A258-4722EC05E4FC}"/>
              </a:ext>
            </a:extLst>
          </p:cNvPr>
          <p:cNvSpPr>
            <a:spLocks noGrp="1"/>
          </p:cNvSpPr>
          <p:nvPr>
            <p:ph type="title"/>
          </p:nvPr>
        </p:nvSpPr>
        <p:spPr>
          <a:xfrm>
            <a:off x="533400" y="609600"/>
            <a:ext cx="7947913" cy="870284"/>
          </a:xfrm>
        </p:spPr>
        <p:txBody>
          <a:bodyPr>
            <a:normAutofit/>
          </a:bodyPr>
          <a:lstStyle/>
          <a:p>
            <a:r>
              <a:rPr lang="it-IT" sz="3200" i="1" dirty="0"/>
              <a:t>Ambito di intervento: descrizione</a:t>
            </a:r>
            <a:endParaRPr lang="it-IT" sz="3200" dirty="0"/>
          </a:p>
        </p:txBody>
      </p:sp>
      <p:sp>
        <p:nvSpPr>
          <p:cNvPr id="3" name="Segnaposto contenuto 2">
            <a:extLst>
              <a:ext uri="{FF2B5EF4-FFF2-40B4-BE49-F238E27FC236}">
                <a16:creationId xmlns:a16="http://schemas.microsoft.com/office/drawing/2014/main" id="{0C4885CF-6215-4683-AFAA-7191D382CE53}"/>
              </a:ext>
            </a:extLst>
          </p:cNvPr>
          <p:cNvSpPr>
            <a:spLocks noGrp="1"/>
          </p:cNvSpPr>
          <p:nvPr>
            <p:ph idx="1"/>
          </p:nvPr>
        </p:nvSpPr>
        <p:spPr>
          <a:xfrm>
            <a:off x="698782" y="1311443"/>
            <a:ext cx="8917658" cy="4729921"/>
          </a:xfrm>
        </p:spPr>
        <p:txBody>
          <a:bodyPr>
            <a:normAutofit/>
          </a:bodyPr>
          <a:lstStyle/>
          <a:p>
            <a:pPr marL="0" indent="0">
              <a:buNone/>
            </a:pPr>
            <a:endParaRPr lang="it-IT" dirty="0">
              <a:ea typeface="Batang" panose="02030600000101010101" pitchFamily="18" charset="-127"/>
              <a:cs typeface="Times New Roman" panose="02020603050405020304" pitchFamily="18" charset="0"/>
            </a:endParaRPr>
          </a:p>
          <a:p>
            <a:r>
              <a:rPr lang="it-IT" sz="2000" dirty="0">
                <a:ea typeface="Batang" panose="02030600000101010101" pitchFamily="18" charset="-127"/>
                <a:cs typeface="Times New Roman" panose="02020603050405020304" pitchFamily="18" charset="0"/>
              </a:rPr>
              <a:t>Ogni ambito di intervento, è brevemente descritto, con indicazioni su :</a:t>
            </a:r>
          </a:p>
          <a:p>
            <a:pPr marL="360363" indent="0" algn="just">
              <a:buNone/>
            </a:pPr>
            <a:r>
              <a:rPr lang="it-IT" sz="2000" dirty="0">
                <a:ea typeface="Batang" panose="02030600000101010101" pitchFamily="18" charset="-127"/>
                <a:cs typeface="Times New Roman" panose="02020603050405020304" pitchFamily="18" charset="0"/>
              </a:rPr>
              <a:t>legislazione, tempistica, percorsi e modalità operative proposte anche sulla base delle esperienze fin qui compiute.</a:t>
            </a:r>
          </a:p>
          <a:p>
            <a:r>
              <a:rPr lang="it-IT" sz="2000" dirty="0">
                <a:ea typeface="Batang" panose="02030600000101010101" pitchFamily="18" charset="-127"/>
                <a:cs typeface="Times New Roman" panose="02020603050405020304" pitchFamily="18" charset="0"/>
              </a:rPr>
              <a:t>Alla fine di ogni singolo paragrafo dedicato ad un ambito di intervento è presente  un quadro sinottico articolato secondo le 4 fasi  del cronoprogramma nel quale sono indicati i temi da affrontare ed il rinvio alle  specifiche schede contenute nella seconda parte del manuale. </a:t>
            </a:r>
          </a:p>
          <a:p>
            <a:r>
              <a:rPr lang="it-IT" sz="2000" dirty="0">
                <a:ea typeface="Batang" panose="02030600000101010101" pitchFamily="18" charset="-127"/>
                <a:cs typeface="Times New Roman" panose="02020603050405020304" pitchFamily="18" charset="0"/>
              </a:rPr>
              <a:t>Nella versione digitale pubblicata on line cliccando sul titolo della singola scheda si andrà direttamente alla pagina del manuale che affronta in modo più puntuale ed approfondito quel dato argomento </a:t>
            </a:r>
            <a:endParaRPr lang="it-IT" sz="2000" dirty="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2314426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B4DB48-197E-4F90-B453-C4EFCD8786CB}"/>
              </a:ext>
            </a:extLst>
          </p:cNvPr>
          <p:cNvSpPr>
            <a:spLocks noGrp="1"/>
          </p:cNvSpPr>
          <p:nvPr>
            <p:ph type="title"/>
          </p:nvPr>
        </p:nvSpPr>
        <p:spPr>
          <a:xfrm>
            <a:off x="426720" y="365126"/>
            <a:ext cx="9385034" cy="1577974"/>
          </a:xfrm>
        </p:spPr>
        <p:txBody>
          <a:bodyPr>
            <a:normAutofit/>
          </a:bodyPr>
          <a:lstStyle/>
          <a:p>
            <a:r>
              <a:rPr lang="it-IT" sz="3200" i="1" dirty="0"/>
              <a:t>Quadro sinottico ambito di intervento</a:t>
            </a:r>
            <a:br>
              <a:rPr lang="it-IT" i="1" dirty="0"/>
            </a:br>
            <a:r>
              <a:rPr lang="it-IT" sz="2700" i="1" dirty="0"/>
              <a:t>Strumenti finanziari e di programmazione</a:t>
            </a:r>
            <a:endParaRPr lang="it-IT" dirty="0"/>
          </a:p>
        </p:txBody>
      </p:sp>
      <p:graphicFrame>
        <p:nvGraphicFramePr>
          <p:cNvPr id="4" name="Segnaposto contenuto 3">
            <a:extLst>
              <a:ext uri="{FF2B5EF4-FFF2-40B4-BE49-F238E27FC236}">
                <a16:creationId xmlns:a16="http://schemas.microsoft.com/office/drawing/2014/main" id="{97FF8300-E3A4-428C-9D37-8A52EBD17A31}"/>
              </a:ext>
            </a:extLst>
          </p:cNvPr>
          <p:cNvGraphicFramePr>
            <a:graphicFrameLocks noGrp="1"/>
          </p:cNvGraphicFramePr>
          <p:nvPr>
            <p:ph idx="1"/>
            <p:extLst>
              <p:ext uri="{D42A27DB-BD31-4B8C-83A1-F6EECF244321}">
                <p14:modId xmlns:p14="http://schemas.microsoft.com/office/powerpoint/2010/main" val="3608000031"/>
              </p:ext>
            </p:extLst>
          </p:nvPr>
        </p:nvGraphicFramePr>
        <p:xfrm>
          <a:off x="426720" y="1539241"/>
          <a:ext cx="9385033" cy="4419601"/>
        </p:xfrm>
        <a:graphic>
          <a:graphicData uri="http://schemas.openxmlformats.org/drawingml/2006/table">
            <a:tbl>
              <a:tblPr firstRow="1" firstCol="1" bandRow="1">
                <a:tableStyleId>{5C22544A-7EE6-4342-B048-85BDC9FD1C3A}</a:tableStyleId>
              </a:tblPr>
              <a:tblGrid>
                <a:gridCol w="2262228">
                  <a:extLst>
                    <a:ext uri="{9D8B030D-6E8A-4147-A177-3AD203B41FA5}">
                      <a16:colId xmlns:a16="http://schemas.microsoft.com/office/drawing/2014/main" val="2429441776"/>
                    </a:ext>
                  </a:extLst>
                </a:gridCol>
                <a:gridCol w="7122805">
                  <a:extLst>
                    <a:ext uri="{9D8B030D-6E8A-4147-A177-3AD203B41FA5}">
                      <a16:colId xmlns:a16="http://schemas.microsoft.com/office/drawing/2014/main" val="4019983124"/>
                    </a:ext>
                  </a:extLst>
                </a:gridCol>
              </a:tblGrid>
              <a:tr h="1859421">
                <a:tc>
                  <a:txBody>
                    <a:bodyPr/>
                    <a:lstStyle/>
                    <a:p>
                      <a:pPr algn="l">
                        <a:lnSpc>
                          <a:spcPts val="1600"/>
                        </a:lnSpc>
                        <a:spcAft>
                          <a:spcPts val="0"/>
                        </a:spcAft>
                      </a:pPr>
                      <a:r>
                        <a:rPr lang="it-IT" sz="1100" dirty="0">
                          <a:effectLst/>
                        </a:rPr>
                        <a:t>Fase 1 </a:t>
                      </a:r>
                    </a:p>
                    <a:p>
                      <a:pPr algn="l">
                        <a:lnSpc>
                          <a:spcPts val="1600"/>
                        </a:lnSpc>
                        <a:spcAft>
                          <a:spcPts val="0"/>
                        </a:spcAft>
                      </a:pPr>
                      <a:r>
                        <a:rPr lang="it-IT" sz="1100" dirty="0">
                          <a:effectLst/>
                        </a:rPr>
                        <a:t>PREPARATORIA</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42900" lvl="0" indent="-342900" algn="l">
                        <a:lnSpc>
                          <a:spcPts val="1600"/>
                        </a:lnSpc>
                        <a:spcAft>
                          <a:spcPts val="0"/>
                        </a:spcAft>
                        <a:buSzPts val="1100"/>
                        <a:buFont typeface="Leelawadee" panose="020B0502040204020203" pitchFamily="34" charset="-34"/>
                        <a:buChar char="→"/>
                      </a:pPr>
                      <a:r>
                        <a:rPr lang="it-IT" sz="1600" u="sng" dirty="0">
                          <a:effectLst/>
                        </a:rPr>
                        <a:t>6 Bilanci e strumenti di programmazione finanziaria</a:t>
                      </a:r>
                      <a:endParaRPr lang="it-IT" sz="1600" dirty="0">
                        <a:effectLst/>
                      </a:endParaRPr>
                    </a:p>
                    <a:p>
                      <a:pPr marL="342900" lvl="0" indent="-342900" algn="l">
                        <a:lnSpc>
                          <a:spcPts val="1600"/>
                        </a:lnSpc>
                        <a:spcAft>
                          <a:spcPts val="0"/>
                        </a:spcAft>
                        <a:buSzPts val="1100"/>
                        <a:buFont typeface="Leelawadee" panose="020B0502040204020203" pitchFamily="34" charset="-34"/>
                        <a:buChar char="→"/>
                      </a:pPr>
                      <a:r>
                        <a:rPr lang="it-IT" sz="1600" u="sng" dirty="0">
                          <a:effectLst/>
                        </a:rPr>
                        <a:t>7 Tributi e Tariffe</a:t>
                      </a:r>
                      <a:endParaRPr lang="it-IT" sz="1600" dirty="0">
                        <a:effectLst/>
                      </a:endParaRPr>
                    </a:p>
                    <a:p>
                      <a:pPr marL="342900" lvl="0" indent="-342900" algn="l">
                        <a:lnSpc>
                          <a:spcPts val="1600"/>
                        </a:lnSpc>
                        <a:spcAft>
                          <a:spcPts val="0"/>
                        </a:spcAft>
                        <a:buSzPts val="1100"/>
                        <a:buFont typeface="Leelawadee" panose="020B0502040204020203" pitchFamily="34" charset="-34"/>
                        <a:buChar char="→"/>
                      </a:pPr>
                      <a:r>
                        <a:rPr lang="it-IT" sz="1600" u="sng" dirty="0">
                          <a:effectLst/>
                        </a:rPr>
                        <a:t>8 Servizio tesoreria </a:t>
                      </a:r>
                      <a:endParaRPr lang="it-IT"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2281535557"/>
                  </a:ext>
                </a:extLst>
              </a:tr>
              <a:tr h="1418352">
                <a:tc>
                  <a:txBody>
                    <a:bodyPr/>
                    <a:lstStyle/>
                    <a:p>
                      <a:pPr algn="l">
                        <a:lnSpc>
                          <a:spcPts val="1600"/>
                        </a:lnSpc>
                        <a:spcAft>
                          <a:spcPts val="0"/>
                        </a:spcAft>
                      </a:pPr>
                      <a:r>
                        <a:rPr lang="it-IT" sz="1100" dirty="0">
                          <a:effectLst/>
                        </a:rPr>
                        <a:t>Fase 2 PROGETTAZIONE</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42900" lvl="0" indent="-342900" algn="l">
                        <a:lnSpc>
                          <a:spcPts val="1600"/>
                        </a:lnSpc>
                        <a:spcAft>
                          <a:spcPts val="0"/>
                        </a:spcAft>
                        <a:buSzPts val="1100"/>
                        <a:buFont typeface="Leelawadee" panose="020B0502040204020203" pitchFamily="34" charset="-34"/>
                        <a:buChar char="→"/>
                      </a:pPr>
                      <a:r>
                        <a:rPr lang="it-IT" sz="1600" u="sng" dirty="0">
                          <a:effectLst/>
                        </a:rPr>
                        <a:t>14 Richiesta del Codice SIOPE alla Ragioneria Generale dello Stato</a:t>
                      </a:r>
                      <a:endParaRPr lang="it-IT" sz="1600" dirty="0">
                        <a:effectLst/>
                      </a:endParaRPr>
                    </a:p>
                    <a:p>
                      <a:pPr marL="342900" lvl="0" indent="-342900" algn="l">
                        <a:lnSpc>
                          <a:spcPts val="1600"/>
                        </a:lnSpc>
                        <a:spcAft>
                          <a:spcPts val="0"/>
                        </a:spcAft>
                        <a:buSzPts val="1100"/>
                        <a:buFont typeface="Leelawadee" panose="020B0502040204020203" pitchFamily="34" charset="-34"/>
                        <a:buChar char="→"/>
                      </a:pPr>
                      <a:r>
                        <a:rPr lang="it-IT" sz="1600" u="sng" dirty="0">
                          <a:effectLst/>
                        </a:rPr>
                        <a:t>15 Richiesta conto speciale TESORERIA</a:t>
                      </a:r>
                      <a:endParaRPr lang="it-IT" sz="1600" dirty="0">
                        <a:effectLst/>
                      </a:endParaRPr>
                    </a:p>
                    <a:p>
                      <a:pPr marL="342900" lvl="0" indent="-342900" algn="l">
                        <a:lnSpc>
                          <a:spcPts val="1600"/>
                        </a:lnSpc>
                        <a:spcAft>
                          <a:spcPts val="0"/>
                        </a:spcAft>
                        <a:buSzPts val="1100"/>
                        <a:buFont typeface="Leelawadee" panose="020B0502040204020203" pitchFamily="34" charset="-34"/>
                        <a:buChar char="→"/>
                      </a:pPr>
                      <a:r>
                        <a:rPr lang="it-IT" sz="1600" u="sng" dirty="0">
                          <a:effectLst/>
                        </a:rPr>
                        <a:t>16 Richiesta dei contributi statali (a cura della Regione)</a:t>
                      </a:r>
                      <a:endParaRPr lang="it-IT" sz="1600" dirty="0">
                        <a:effectLst/>
                      </a:endParaRPr>
                    </a:p>
                    <a:p>
                      <a:pPr marL="342900" lvl="0" indent="-342900" algn="l">
                        <a:lnSpc>
                          <a:spcPts val="1600"/>
                        </a:lnSpc>
                        <a:spcAft>
                          <a:spcPts val="0"/>
                        </a:spcAft>
                        <a:buSzPts val="1100"/>
                        <a:buFont typeface="Leelawadee" panose="020B0502040204020203" pitchFamily="34" charset="-34"/>
                        <a:buChar char="→"/>
                      </a:pPr>
                      <a:r>
                        <a:rPr lang="it-IT" sz="1600" u="sng" dirty="0">
                          <a:effectLst/>
                        </a:rPr>
                        <a:t>17 Indebitamento e pareggio di bilancio</a:t>
                      </a:r>
                      <a:endParaRPr lang="it-IT"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114425903"/>
                  </a:ext>
                </a:extLst>
              </a:tr>
              <a:tr h="704214">
                <a:tc>
                  <a:txBody>
                    <a:bodyPr/>
                    <a:lstStyle/>
                    <a:p>
                      <a:pPr algn="l">
                        <a:lnSpc>
                          <a:spcPts val="1600"/>
                        </a:lnSpc>
                        <a:spcAft>
                          <a:spcPts val="0"/>
                        </a:spcAft>
                      </a:pPr>
                      <a:r>
                        <a:rPr lang="it-IT" sz="1100" dirty="0">
                          <a:effectLst/>
                        </a:rPr>
                        <a:t>Fase 3 COMMISSARIAMENTO</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42900" lvl="0" indent="-342900" algn="l">
                        <a:lnSpc>
                          <a:spcPts val="1600"/>
                        </a:lnSpc>
                        <a:spcAft>
                          <a:spcPts val="0"/>
                        </a:spcAft>
                        <a:buSzPts val="1100"/>
                        <a:buFont typeface="Leelawadee" panose="020B0502040204020203" pitchFamily="34" charset="-34"/>
                        <a:buChar char="→"/>
                      </a:pPr>
                      <a:r>
                        <a:rPr lang="it-IT" sz="1600" u="sng" dirty="0">
                          <a:effectLst/>
                        </a:rPr>
                        <a:t>24 Nomina organi di revisione</a:t>
                      </a:r>
                      <a:endParaRPr lang="it-IT" sz="1600" dirty="0">
                        <a:effectLst/>
                      </a:endParaRPr>
                    </a:p>
                    <a:p>
                      <a:pPr marL="342900" lvl="0" indent="-342900" algn="l">
                        <a:lnSpc>
                          <a:spcPts val="1600"/>
                        </a:lnSpc>
                        <a:spcAft>
                          <a:spcPts val="0"/>
                        </a:spcAft>
                        <a:buSzPts val="1100"/>
                        <a:buFont typeface="Leelawadee" panose="020B0502040204020203" pitchFamily="34" charset="-34"/>
                        <a:buChar char="→"/>
                      </a:pPr>
                      <a:r>
                        <a:rPr lang="it-IT" sz="1600" u="sng" dirty="0">
                          <a:effectLst/>
                        </a:rPr>
                        <a:t>33 Iscrizione nell’Anagrafe regionale dei beneficiari</a:t>
                      </a:r>
                      <a:r>
                        <a:rPr lang="it-IT" sz="1600" dirty="0">
                          <a:effectLst/>
                        </a:rPr>
                        <a:t> </a:t>
                      </a:r>
                      <a:endParaRPr lang="it-IT"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858212569"/>
                  </a:ext>
                </a:extLst>
              </a:tr>
              <a:tr h="437614">
                <a:tc>
                  <a:txBody>
                    <a:bodyPr/>
                    <a:lstStyle/>
                    <a:p>
                      <a:pPr algn="l">
                        <a:lnSpc>
                          <a:spcPts val="1600"/>
                        </a:lnSpc>
                        <a:spcAft>
                          <a:spcPts val="0"/>
                        </a:spcAft>
                      </a:pPr>
                      <a:r>
                        <a:rPr lang="it-IT" sz="1100" dirty="0">
                          <a:effectLst/>
                        </a:rPr>
                        <a:t>Fase 4 </a:t>
                      </a:r>
                    </a:p>
                    <a:p>
                      <a:pPr algn="l">
                        <a:lnSpc>
                          <a:spcPts val="1600"/>
                        </a:lnSpc>
                        <a:spcAft>
                          <a:spcPts val="0"/>
                        </a:spcAft>
                      </a:pPr>
                      <a:r>
                        <a:rPr lang="it-IT" sz="1100" dirty="0">
                          <a:effectLst/>
                        </a:rPr>
                        <a:t>A REGIME</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16840" algn="l">
                        <a:lnSpc>
                          <a:spcPts val="1600"/>
                        </a:lnSpc>
                        <a:spcAft>
                          <a:spcPts val="0"/>
                        </a:spcAft>
                      </a:pPr>
                      <a:r>
                        <a:rPr lang="it-IT" sz="1100" dirty="0">
                          <a:effectLst/>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92163128"/>
                  </a:ext>
                </a:extLst>
              </a:tr>
            </a:tbl>
          </a:graphicData>
        </a:graphic>
      </p:graphicFrame>
    </p:spTree>
    <p:extLst>
      <p:ext uri="{BB962C8B-B14F-4D97-AF65-F5344CB8AC3E}">
        <p14:creationId xmlns:p14="http://schemas.microsoft.com/office/powerpoint/2010/main" val="3774170621"/>
      </p:ext>
    </p:extLst>
  </p:cSld>
  <p:clrMapOvr>
    <a:masterClrMapping/>
  </p:clrMapOvr>
</p:sld>
</file>

<file path=ppt/theme/theme1.xml><?xml version="1.0" encoding="utf-8"?>
<a:theme xmlns:a="http://schemas.openxmlformats.org/drawingml/2006/main" name="1_Sfaccettatura">
  <a:themeElements>
    <a:clrScheme name="Sfaccettatur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Sfaccettatura">
  <a:themeElements>
    <a:clrScheme name="Sfaccettatur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563</TotalTime>
  <Words>1016</Words>
  <Application>Microsoft Office PowerPoint</Application>
  <PresentationFormat>Widescreen</PresentationFormat>
  <Paragraphs>106</Paragraphs>
  <Slides>14</Slides>
  <Notes>1</Notes>
  <HiddenSlides>0</HiddenSlides>
  <MMClips>0</MMClips>
  <ScaleCrop>false</ScaleCrop>
  <HeadingPairs>
    <vt:vector size="6" baseType="variant">
      <vt:variant>
        <vt:lpstr>Caratteri utilizzati</vt:lpstr>
      </vt:variant>
      <vt:variant>
        <vt:i4>6</vt:i4>
      </vt:variant>
      <vt:variant>
        <vt:lpstr>Tema</vt:lpstr>
      </vt:variant>
      <vt:variant>
        <vt:i4>2</vt:i4>
      </vt:variant>
      <vt:variant>
        <vt:lpstr>Titoli diapositive</vt:lpstr>
      </vt:variant>
      <vt:variant>
        <vt:i4>14</vt:i4>
      </vt:variant>
    </vt:vector>
  </HeadingPairs>
  <TitlesOfParts>
    <vt:vector size="22" baseType="lpstr">
      <vt:lpstr>Arial</vt:lpstr>
      <vt:lpstr>Calibri</vt:lpstr>
      <vt:lpstr>Gisha</vt:lpstr>
      <vt:lpstr>Leelawadee</vt:lpstr>
      <vt:lpstr>Trebuchet MS</vt:lpstr>
      <vt:lpstr>Wingdings 3</vt:lpstr>
      <vt:lpstr>1_Sfaccettatura</vt:lpstr>
      <vt:lpstr>Sfaccettatura</vt:lpstr>
      <vt:lpstr>     Mara Valdinosi  Servizio Riordino Istituzionale e Sviluppo Territoriale</vt:lpstr>
      <vt:lpstr>La fusione dei comuni: un manuale per accompagnare nel percorso </vt:lpstr>
      <vt:lpstr>Dalle esperienze, le indicazioni </vt:lpstr>
      <vt:lpstr>Struttura e contenuto del Manuale  </vt:lpstr>
      <vt:lpstr> Cronoprogramma in 4 fasi</vt:lpstr>
      <vt:lpstr> Struttura e contenuto del Manuale</vt:lpstr>
      <vt:lpstr>Prima parte del Manuale: gli ambiti di intervento  </vt:lpstr>
      <vt:lpstr>Ambito di intervento: descrizione</vt:lpstr>
      <vt:lpstr>Quadro sinottico ambito di intervento Strumenti finanziari e di programmazione</vt:lpstr>
      <vt:lpstr>Quadro sinottico generale</vt:lpstr>
      <vt:lpstr>Seconda parte del Manuale: 45 schede</vt:lpstr>
      <vt:lpstr>Seconda parte del Manuale: le schede </vt:lpstr>
      <vt:lpstr>Seconda parte del Manuale: le schede</vt:lpstr>
      <vt:lpstr>Gli allegati finali: statuti, regolamenti, Lepida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Valdinosi Mara</dc:creator>
  <cp:lastModifiedBy>Pizzolitto Barbara</cp:lastModifiedBy>
  <cp:revision>3</cp:revision>
  <dcterms:created xsi:type="dcterms:W3CDTF">2019-02-19T16:53:57Z</dcterms:created>
  <dcterms:modified xsi:type="dcterms:W3CDTF">2019-03-28T14:25:38Z</dcterms:modified>
</cp:coreProperties>
</file>